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5" r:id="rId3"/>
    <p:sldId id="284" r:id="rId4"/>
    <p:sldId id="264" r:id="rId5"/>
    <p:sldId id="263" r:id="rId6"/>
    <p:sldId id="257" r:id="rId7"/>
    <p:sldId id="286" r:id="rId8"/>
    <p:sldId id="260" r:id="rId9"/>
    <p:sldId id="261" r:id="rId10"/>
    <p:sldId id="266" r:id="rId11"/>
    <p:sldId id="268" r:id="rId12"/>
    <p:sldId id="267" r:id="rId13"/>
    <p:sldId id="258" r:id="rId14"/>
    <p:sldId id="259" r:id="rId15"/>
    <p:sldId id="269" r:id="rId16"/>
    <p:sldId id="262"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D2449-43BD-4A7C-970F-59EF2E0416D8}" v="6" dt="2024-09-16T19:18:01.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ckford, Mrs N" userId="37c0a973-ee2d-4ac3-81f5-93b489edbfd4" providerId="ADAL" clId="{C09D2449-43BD-4A7C-970F-59EF2E0416D8}"/>
    <pc:docChg chg="undo custSel addSld delSld modSld sldOrd">
      <pc:chgData name="Pickford, Mrs N" userId="37c0a973-ee2d-4ac3-81f5-93b489edbfd4" providerId="ADAL" clId="{C09D2449-43BD-4A7C-970F-59EF2E0416D8}" dt="2024-09-16T19:22:06.983" v="842"/>
      <pc:docMkLst>
        <pc:docMk/>
      </pc:docMkLst>
      <pc:sldChg chg="addSp delSp modSp mod">
        <pc:chgData name="Pickford, Mrs N" userId="37c0a973-ee2d-4ac3-81f5-93b489edbfd4" providerId="ADAL" clId="{C09D2449-43BD-4A7C-970F-59EF2E0416D8}" dt="2024-09-16T18:57:08.330" v="231" actId="14100"/>
        <pc:sldMkLst>
          <pc:docMk/>
          <pc:sldMk cId="207768245" sldId="256"/>
        </pc:sldMkLst>
        <pc:spChg chg="mod">
          <ac:chgData name="Pickford, Mrs N" userId="37c0a973-ee2d-4ac3-81f5-93b489edbfd4" providerId="ADAL" clId="{C09D2449-43BD-4A7C-970F-59EF2E0416D8}" dt="2024-09-16T18:57:08.330" v="231" actId="14100"/>
          <ac:spMkLst>
            <pc:docMk/>
            <pc:sldMk cId="207768245" sldId="256"/>
            <ac:spMk id="2" creationId="{B66BE376-3A37-AB6B-C412-FA3586B6A0CF}"/>
          </ac:spMkLst>
        </pc:spChg>
        <pc:picChg chg="add del mod">
          <ac:chgData name="Pickford, Mrs N" userId="37c0a973-ee2d-4ac3-81f5-93b489edbfd4" providerId="ADAL" clId="{C09D2449-43BD-4A7C-970F-59EF2E0416D8}" dt="2024-09-16T15:21:33.064" v="187" actId="478"/>
          <ac:picMkLst>
            <pc:docMk/>
            <pc:sldMk cId="207768245" sldId="256"/>
            <ac:picMk id="4" creationId="{EB89320B-3798-A575-9326-A064E062E19F}"/>
          </ac:picMkLst>
        </pc:picChg>
        <pc:picChg chg="add mod">
          <ac:chgData name="Pickford, Mrs N" userId="37c0a973-ee2d-4ac3-81f5-93b489edbfd4" providerId="ADAL" clId="{C09D2449-43BD-4A7C-970F-59EF2E0416D8}" dt="2024-09-16T15:22:03.296" v="190" actId="1076"/>
          <ac:picMkLst>
            <pc:docMk/>
            <pc:sldMk cId="207768245" sldId="256"/>
            <ac:picMk id="6" creationId="{0F03BB56-221A-CAA8-20A5-A1E07EBCF1E0}"/>
          </ac:picMkLst>
        </pc:picChg>
      </pc:sldChg>
      <pc:sldChg chg="addSp delSp modSp mod">
        <pc:chgData name="Pickford, Mrs N" userId="37c0a973-ee2d-4ac3-81f5-93b489edbfd4" providerId="ADAL" clId="{C09D2449-43BD-4A7C-970F-59EF2E0416D8}" dt="2024-09-16T19:18:25.720" v="840" actId="14100"/>
        <pc:sldMkLst>
          <pc:docMk/>
          <pc:sldMk cId="3023871951" sldId="262"/>
        </pc:sldMkLst>
        <pc:graphicFrameChg chg="add del modGraphic">
          <ac:chgData name="Pickford, Mrs N" userId="37c0a973-ee2d-4ac3-81f5-93b489edbfd4" providerId="ADAL" clId="{C09D2449-43BD-4A7C-970F-59EF2E0416D8}" dt="2024-09-16T19:09:19.217" v="830" actId="478"/>
          <ac:graphicFrameMkLst>
            <pc:docMk/>
            <pc:sldMk cId="3023871951" sldId="262"/>
            <ac:graphicFrameMk id="2" creationId="{68F7EB20-F76D-F8FA-BF81-1E2776C76C68}"/>
          </ac:graphicFrameMkLst>
        </pc:graphicFrameChg>
        <pc:graphicFrameChg chg="add mod modGraphic">
          <ac:chgData name="Pickford, Mrs N" userId="37c0a973-ee2d-4ac3-81f5-93b489edbfd4" providerId="ADAL" clId="{C09D2449-43BD-4A7C-970F-59EF2E0416D8}" dt="2024-09-16T19:18:00.944" v="836" actId="14100"/>
          <ac:graphicFrameMkLst>
            <pc:docMk/>
            <pc:sldMk cId="3023871951" sldId="262"/>
            <ac:graphicFrameMk id="4" creationId="{800019FC-C9DF-5DF2-854E-1222AB093468}"/>
          </ac:graphicFrameMkLst>
        </pc:graphicFrameChg>
        <pc:picChg chg="del mod">
          <ac:chgData name="Pickford, Mrs N" userId="37c0a973-ee2d-4ac3-81f5-93b489edbfd4" providerId="ADAL" clId="{C09D2449-43BD-4A7C-970F-59EF2E0416D8}" dt="2024-09-16T19:17:51.697" v="833" actId="478"/>
          <ac:picMkLst>
            <pc:docMk/>
            <pc:sldMk cId="3023871951" sldId="262"/>
            <ac:picMk id="3" creationId="{B15858CF-2EF9-6C04-0461-C8FF9AE624AC}"/>
          </ac:picMkLst>
        </pc:picChg>
        <pc:picChg chg="add mod">
          <ac:chgData name="Pickford, Mrs N" userId="37c0a973-ee2d-4ac3-81f5-93b489edbfd4" providerId="ADAL" clId="{C09D2449-43BD-4A7C-970F-59EF2E0416D8}" dt="2024-09-16T19:18:25.720" v="840" actId="14100"/>
          <ac:picMkLst>
            <pc:docMk/>
            <pc:sldMk cId="3023871951" sldId="262"/>
            <ac:picMk id="10" creationId="{4197A658-2321-8872-8351-D9603DF2ACE9}"/>
          </ac:picMkLst>
        </pc:picChg>
        <pc:cxnChg chg="add mod">
          <ac:chgData name="Pickford, Mrs N" userId="37c0a973-ee2d-4ac3-81f5-93b489edbfd4" providerId="ADAL" clId="{C09D2449-43BD-4A7C-970F-59EF2E0416D8}" dt="2024-09-16T19:18:01.491" v="837"/>
          <ac:cxnSpMkLst>
            <pc:docMk/>
            <pc:sldMk cId="3023871951" sldId="262"/>
            <ac:cxnSpMk id="5" creationId="{6941FA2A-FB1F-AC9A-E904-6EA3E0B176AE}"/>
          </ac:cxnSpMkLst>
        </pc:cxnChg>
        <pc:cxnChg chg="add mod">
          <ac:chgData name="Pickford, Mrs N" userId="37c0a973-ee2d-4ac3-81f5-93b489edbfd4" providerId="ADAL" clId="{C09D2449-43BD-4A7C-970F-59EF2E0416D8}" dt="2024-09-16T19:18:01.491" v="837"/>
          <ac:cxnSpMkLst>
            <pc:docMk/>
            <pc:sldMk cId="3023871951" sldId="262"/>
            <ac:cxnSpMk id="6" creationId="{A831C25E-E894-9200-AE6C-4F31B6C7DE2B}"/>
          </ac:cxnSpMkLst>
        </pc:cxnChg>
      </pc:sldChg>
      <pc:sldChg chg="modSp mod">
        <pc:chgData name="Pickford, Mrs N" userId="37c0a973-ee2d-4ac3-81f5-93b489edbfd4" providerId="ADAL" clId="{C09D2449-43BD-4A7C-970F-59EF2E0416D8}" dt="2024-09-16T19:04:05.433" v="644" actId="20577"/>
        <pc:sldMkLst>
          <pc:docMk/>
          <pc:sldMk cId="3839972458" sldId="263"/>
        </pc:sldMkLst>
        <pc:spChg chg="mod">
          <ac:chgData name="Pickford, Mrs N" userId="37c0a973-ee2d-4ac3-81f5-93b489edbfd4" providerId="ADAL" clId="{C09D2449-43BD-4A7C-970F-59EF2E0416D8}" dt="2024-09-16T19:04:05.433" v="644" actId="20577"/>
          <ac:spMkLst>
            <pc:docMk/>
            <pc:sldMk cId="3839972458" sldId="263"/>
            <ac:spMk id="3" creationId="{EDB3BDCA-ED01-870A-CEE6-F91033C95F63}"/>
          </ac:spMkLst>
        </pc:spChg>
      </pc:sldChg>
      <pc:sldChg chg="del">
        <pc:chgData name="Pickford, Mrs N" userId="37c0a973-ee2d-4ac3-81f5-93b489edbfd4" providerId="ADAL" clId="{C09D2449-43BD-4A7C-970F-59EF2E0416D8}" dt="2024-09-16T19:04:14.970" v="645" actId="2696"/>
        <pc:sldMkLst>
          <pc:docMk/>
          <pc:sldMk cId="1767265789" sldId="265"/>
        </pc:sldMkLst>
      </pc:sldChg>
      <pc:sldChg chg="modSp mod">
        <pc:chgData name="Pickford, Mrs N" userId="37c0a973-ee2d-4ac3-81f5-93b489edbfd4" providerId="ADAL" clId="{C09D2449-43BD-4A7C-970F-59EF2E0416D8}" dt="2024-09-16T19:06:09.664" v="733" actId="20577"/>
        <pc:sldMkLst>
          <pc:docMk/>
          <pc:sldMk cId="1483500674" sldId="266"/>
        </pc:sldMkLst>
        <pc:spChg chg="mod">
          <ac:chgData name="Pickford, Mrs N" userId="37c0a973-ee2d-4ac3-81f5-93b489edbfd4" providerId="ADAL" clId="{C09D2449-43BD-4A7C-970F-59EF2E0416D8}" dt="2024-09-16T19:06:09.664" v="733" actId="20577"/>
          <ac:spMkLst>
            <pc:docMk/>
            <pc:sldMk cId="1483500674" sldId="266"/>
            <ac:spMk id="3" creationId="{A6441EE7-49B0-6D3C-4E20-7C7B1A2168BC}"/>
          </ac:spMkLst>
        </pc:spChg>
      </pc:sldChg>
      <pc:sldChg chg="modSp mod">
        <pc:chgData name="Pickford, Mrs N" userId="37c0a973-ee2d-4ac3-81f5-93b489edbfd4" providerId="ADAL" clId="{C09D2449-43BD-4A7C-970F-59EF2E0416D8}" dt="2024-09-16T19:07:16.086" v="824" actId="404"/>
        <pc:sldMkLst>
          <pc:docMk/>
          <pc:sldMk cId="1351090973" sldId="267"/>
        </pc:sldMkLst>
        <pc:spChg chg="mod">
          <ac:chgData name="Pickford, Mrs N" userId="37c0a973-ee2d-4ac3-81f5-93b489edbfd4" providerId="ADAL" clId="{C09D2449-43BD-4A7C-970F-59EF2E0416D8}" dt="2024-09-16T19:07:16.086" v="824" actId="404"/>
          <ac:spMkLst>
            <pc:docMk/>
            <pc:sldMk cId="1351090973" sldId="267"/>
            <ac:spMk id="3" creationId="{2CCD9CBC-1816-EC06-BE8D-A3E417933F89}"/>
          </ac:spMkLst>
        </pc:spChg>
      </pc:sldChg>
      <pc:sldChg chg="ord">
        <pc:chgData name="Pickford, Mrs N" userId="37c0a973-ee2d-4ac3-81f5-93b489edbfd4" providerId="ADAL" clId="{C09D2449-43BD-4A7C-970F-59EF2E0416D8}" dt="2024-09-16T19:22:06.983" v="842"/>
        <pc:sldMkLst>
          <pc:docMk/>
          <pc:sldMk cId="709046787" sldId="268"/>
        </pc:sldMkLst>
      </pc:sldChg>
      <pc:sldChg chg="addSp delSp modSp new del mod">
        <pc:chgData name="Pickford, Mrs N" userId="37c0a973-ee2d-4ac3-81f5-93b489edbfd4" providerId="ADAL" clId="{C09D2449-43BD-4A7C-970F-59EF2E0416D8}" dt="2024-09-16T15:20:02.814" v="173" actId="2696"/>
        <pc:sldMkLst>
          <pc:docMk/>
          <pc:sldMk cId="38739680" sldId="272"/>
        </pc:sldMkLst>
        <pc:spChg chg="add del mod">
          <ac:chgData name="Pickford, Mrs N" userId="37c0a973-ee2d-4ac3-81f5-93b489edbfd4" providerId="ADAL" clId="{C09D2449-43BD-4A7C-970F-59EF2E0416D8}" dt="2024-09-16T15:19:56.607" v="171" actId="478"/>
          <ac:spMkLst>
            <pc:docMk/>
            <pc:sldMk cId="38739680" sldId="272"/>
            <ac:spMk id="2" creationId="{B05DCEC5-D68B-08CC-CE5F-1F3ADEEBB7BE}"/>
          </ac:spMkLst>
        </pc:spChg>
      </pc:sldChg>
      <pc:sldChg chg="modSp add mod">
        <pc:chgData name="Pickford, Mrs N" userId="37c0a973-ee2d-4ac3-81f5-93b489edbfd4" providerId="ADAL" clId="{C09D2449-43BD-4A7C-970F-59EF2E0416D8}" dt="2024-09-16T15:20:19.348" v="178" actId="1076"/>
        <pc:sldMkLst>
          <pc:docMk/>
          <pc:sldMk cId="3130018747" sldId="273"/>
        </pc:sldMkLst>
        <pc:spChg chg="mod">
          <ac:chgData name="Pickford, Mrs N" userId="37c0a973-ee2d-4ac3-81f5-93b489edbfd4" providerId="ADAL" clId="{C09D2449-43BD-4A7C-970F-59EF2E0416D8}" dt="2024-09-16T15:20:13.764" v="175" actId="1076"/>
          <ac:spMkLst>
            <pc:docMk/>
            <pc:sldMk cId="3130018747" sldId="273"/>
            <ac:spMk id="2" creationId="{FC17E8C7-480E-3BF8-B221-1D26FA4842C7}"/>
          </ac:spMkLst>
        </pc:spChg>
        <pc:picChg chg="mod">
          <ac:chgData name="Pickford, Mrs N" userId="37c0a973-ee2d-4ac3-81f5-93b489edbfd4" providerId="ADAL" clId="{C09D2449-43BD-4A7C-970F-59EF2E0416D8}" dt="2024-09-16T15:20:19.348" v="178" actId="1076"/>
          <ac:picMkLst>
            <pc:docMk/>
            <pc:sldMk cId="3130018747" sldId="273"/>
            <ac:picMk id="5" creationId="{967C578E-3505-42C5-20AA-FDFC98AFB834}"/>
          </ac:picMkLst>
        </pc:picChg>
      </pc:sldChg>
      <pc:sldChg chg="add">
        <pc:chgData name="Pickford, Mrs N" userId="37c0a973-ee2d-4ac3-81f5-93b489edbfd4" providerId="ADAL" clId="{C09D2449-43BD-4A7C-970F-59EF2E0416D8}" dt="2024-09-16T15:19:58.248" v="172"/>
        <pc:sldMkLst>
          <pc:docMk/>
          <pc:sldMk cId="2680670613" sldId="274"/>
        </pc:sldMkLst>
      </pc:sldChg>
      <pc:sldChg chg="modSp add mod">
        <pc:chgData name="Pickford, Mrs N" userId="37c0a973-ee2d-4ac3-81f5-93b489edbfd4" providerId="ADAL" clId="{C09D2449-43BD-4A7C-970F-59EF2E0416D8}" dt="2024-09-16T18:56:28.250" v="192" actId="27636"/>
        <pc:sldMkLst>
          <pc:docMk/>
          <pc:sldMk cId="3798746925" sldId="275"/>
        </pc:sldMkLst>
        <pc:spChg chg="mod">
          <ac:chgData name="Pickford, Mrs N" userId="37c0a973-ee2d-4ac3-81f5-93b489edbfd4" providerId="ADAL" clId="{C09D2449-43BD-4A7C-970F-59EF2E0416D8}" dt="2024-09-16T18:56:28.250" v="192" actId="27636"/>
          <ac:spMkLst>
            <pc:docMk/>
            <pc:sldMk cId="3798746925" sldId="275"/>
            <ac:spMk id="3" creationId="{376B7EAE-EC88-2D6E-8B79-B58F734369B5}"/>
          </ac:spMkLst>
        </pc:spChg>
      </pc:sldChg>
      <pc:sldChg chg="add">
        <pc:chgData name="Pickford, Mrs N" userId="37c0a973-ee2d-4ac3-81f5-93b489edbfd4" providerId="ADAL" clId="{C09D2449-43BD-4A7C-970F-59EF2E0416D8}" dt="2024-09-16T15:19:58.248" v="172"/>
        <pc:sldMkLst>
          <pc:docMk/>
          <pc:sldMk cId="2099034961" sldId="276"/>
        </pc:sldMkLst>
      </pc:sldChg>
      <pc:sldChg chg="modSp add mod">
        <pc:chgData name="Pickford, Mrs N" userId="37c0a973-ee2d-4ac3-81f5-93b489edbfd4" providerId="ADAL" clId="{C09D2449-43BD-4A7C-970F-59EF2E0416D8}" dt="2024-09-16T15:20:49.929" v="184" actId="14100"/>
        <pc:sldMkLst>
          <pc:docMk/>
          <pc:sldMk cId="4178122593" sldId="277"/>
        </pc:sldMkLst>
        <pc:spChg chg="mod">
          <ac:chgData name="Pickford, Mrs N" userId="37c0a973-ee2d-4ac3-81f5-93b489edbfd4" providerId="ADAL" clId="{C09D2449-43BD-4A7C-970F-59EF2E0416D8}" dt="2024-09-16T15:20:49.929" v="184" actId="14100"/>
          <ac:spMkLst>
            <pc:docMk/>
            <pc:sldMk cId="4178122593" sldId="277"/>
            <ac:spMk id="2" creationId="{79A52A4F-DC39-92B4-52E7-35EA569C267B}"/>
          </ac:spMkLst>
        </pc:spChg>
        <pc:picChg chg="mod">
          <ac:chgData name="Pickford, Mrs N" userId="37c0a973-ee2d-4ac3-81f5-93b489edbfd4" providerId="ADAL" clId="{C09D2449-43BD-4A7C-970F-59EF2E0416D8}" dt="2024-09-16T15:20:28.831" v="179" actId="14100"/>
          <ac:picMkLst>
            <pc:docMk/>
            <pc:sldMk cId="4178122593" sldId="277"/>
            <ac:picMk id="5" creationId="{78A4BAED-CAD0-49CB-A564-4014280E43ED}"/>
          </ac:picMkLst>
        </pc:picChg>
        <pc:picChg chg="mod">
          <ac:chgData name="Pickford, Mrs N" userId="37c0a973-ee2d-4ac3-81f5-93b489edbfd4" providerId="ADAL" clId="{C09D2449-43BD-4A7C-970F-59EF2E0416D8}" dt="2024-09-16T15:20:39.140" v="182" actId="1076"/>
          <ac:picMkLst>
            <pc:docMk/>
            <pc:sldMk cId="4178122593" sldId="277"/>
            <ac:picMk id="7" creationId="{CD852422-894A-C3B9-3198-06273D35D0FC}"/>
          </ac:picMkLst>
        </pc:picChg>
      </pc:sldChg>
      <pc:sldChg chg="add">
        <pc:chgData name="Pickford, Mrs N" userId="37c0a973-ee2d-4ac3-81f5-93b489edbfd4" providerId="ADAL" clId="{C09D2449-43BD-4A7C-970F-59EF2E0416D8}" dt="2024-09-16T15:19:58.248" v="172"/>
        <pc:sldMkLst>
          <pc:docMk/>
          <pc:sldMk cId="3308493192" sldId="278"/>
        </pc:sldMkLst>
      </pc:sldChg>
      <pc:sldChg chg="modSp add mod">
        <pc:chgData name="Pickford, Mrs N" userId="37c0a973-ee2d-4ac3-81f5-93b489edbfd4" providerId="ADAL" clId="{C09D2449-43BD-4A7C-970F-59EF2E0416D8}" dt="2024-09-16T15:20:57.021" v="185" actId="1076"/>
        <pc:sldMkLst>
          <pc:docMk/>
          <pc:sldMk cId="4067190319" sldId="279"/>
        </pc:sldMkLst>
        <pc:spChg chg="mod">
          <ac:chgData name="Pickford, Mrs N" userId="37c0a973-ee2d-4ac3-81f5-93b489edbfd4" providerId="ADAL" clId="{C09D2449-43BD-4A7C-970F-59EF2E0416D8}" dt="2024-09-16T15:20:57.021" v="185" actId="1076"/>
          <ac:spMkLst>
            <pc:docMk/>
            <pc:sldMk cId="4067190319" sldId="279"/>
            <ac:spMk id="2" creationId="{FD8102BB-996C-A52A-DBC6-EE741B885142}"/>
          </ac:spMkLst>
        </pc:spChg>
      </pc:sldChg>
      <pc:sldChg chg="add">
        <pc:chgData name="Pickford, Mrs N" userId="37c0a973-ee2d-4ac3-81f5-93b489edbfd4" providerId="ADAL" clId="{C09D2449-43BD-4A7C-970F-59EF2E0416D8}" dt="2024-09-16T15:19:58.248" v="172"/>
        <pc:sldMkLst>
          <pc:docMk/>
          <pc:sldMk cId="2117071518" sldId="280"/>
        </pc:sldMkLst>
      </pc:sldChg>
      <pc:sldChg chg="add">
        <pc:chgData name="Pickford, Mrs N" userId="37c0a973-ee2d-4ac3-81f5-93b489edbfd4" providerId="ADAL" clId="{C09D2449-43BD-4A7C-970F-59EF2E0416D8}" dt="2024-09-16T15:19:58.248" v="172"/>
        <pc:sldMkLst>
          <pc:docMk/>
          <pc:sldMk cId="2046052829" sldId="281"/>
        </pc:sldMkLst>
      </pc:sldChg>
      <pc:sldChg chg="add">
        <pc:chgData name="Pickford, Mrs N" userId="37c0a973-ee2d-4ac3-81f5-93b489edbfd4" providerId="ADAL" clId="{C09D2449-43BD-4A7C-970F-59EF2E0416D8}" dt="2024-09-16T15:19:58.248" v="172"/>
        <pc:sldMkLst>
          <pc:docMk/>
          <pc:sldMk cId="230774690" sldId="282"/>
        </pc:sldMkLst>
      </pc:sldChg>
      <pc:sldChg chg="add">
        <pc:chgData name="Pickford, Mrs N" userId="37c0a973-ee2d-4ac3-81f5-93b489edbfd4" providerId="ADAL" clId="{C09D2449-43BD-4A7C-970F-59EF2E0416D8}" dt="2024-09-16T15:19:58.248" v="172"/>
        <pc:sldMkLst>
          <pc:docMk/>
          <pc:sldMk cId="2400329096" sldId="283"/>
        </pc:sldMkLst>
      </pc:sldChg>
      <pc:sldChg chg="modSp add mod">
        <pc:chgData name="Pickford, Mrs N" userId="37c0a973-ee2d-4ac3-81f5-93b489edbfd4" providerId="ADAL" clId="{C09D2449-43BD-4A7C-970F-59EF2E0416D8}" dt="2024-09-16T18:57:12.846" v="233" actId="27636"/>
        <pc:sldMkLst>
          <pc:docMk/>
          <pc:sldMk cId="972947067" sldId="284"/>
        </pc:sldMkLst>
        <pc:spChg chg="mod">
          <ac:chgData name="Pickford, Mrs N" userId="37c0a973-ee2d-4ac3-81f5-93b489edbfd4" providerId="ADAL" clId="{C09D2449-43BD-4A7C-970F-59EF2E0416D8}" dt="2024-09-16T18:57:12.846" v="233" actId="27636"/>
          <ac:spMkLst>
            <pc:docMk/>
            <pc:sldMk cId="972947067" sldId="284"/>
            <ac:spMk id="2" creationId="{B66BE376-3A37-AB6B-C412-FA3586B6A0CF}"/>
          </ac:spMkLst>
        </pc:spChg>
      </pc:sldChg>
      <pc:sldChg chg="delSp modSp add mod">
        <pc:chgData name="Pickford, Mrs N" userId="37c0a973-ee2d-4ac3-81f5-93b489edbfd4" providerId="ADAL" clId="{C09D2449-43BD-4A7C-970F-59EF2E0416D8}" dt="2024-09-16T18:59:16.953" v="546" actId="207"/>
        <pc:sldMkLst>
          <pc:docMk/>
          <pc:sldMk cId="4190071917" sldId="285"/>
        </pc:sldMkLst>
        <pc:spChg chg="mod">
          <ac:chgData name="Pickford, Mrs N" userId="37c0a973-ee2d-4ac3-81f5-93b489edbfd4" providerId="ADAL" clId="{C09D2449-43BD-4A7C-970F-59EF2E0416D8}" dt="2024-09-16T18:59:16.953" v="546" actId="207"/>
          <ac:spMkLst>
            <pc:docMk/>
            <pc:sldMk cId="4190071917" sldId="285"/>
            <ac:spMk id="2" creationId="{B66BE376-3A37-AB6B-C412-FA3586B6A0CF}"/>
          </ac:spMkLst>
        </pc:spChg>
        <pc:picChg chg="del">
          <ac:chgData name="Pickford, Mrs N" userId="37c0a973-ee2d-4ac3-81f5-93b489edbfd4" providerId="ADAL" clId="{C09D2449-43BD-4A7C-970F-59EF2E0416D8}" dt="2024-09-16T18:57:20.660" v="235" actId="478"/>
          <ac:picMkLst>
            <pc:docMk/>
            <pc:sldMk cId="4190071917" sldId="285"/>
            <ac:picMk id="6" creationId="{0F03BB56-221A-CAA8-20A5-A1E07EBCF1E0}"/>
          </ac:picMkLst>
        </pc:picChg>
      </pc:sldChg>
      <pc:sldChg chg="addSp delSp modSp add mod">
        <pc:chgData name="Pickford, Mrs N" userId="37c0a973-ee2d-4ac3-81f5-93b489edbfd4" providerId="ADAL" clId="{C09D2449-43BD-4A7C-970F-59EF2E0416D8}" dt="2024-09-16T19:05:47.762" v="731" actId="5793"/>
        <pc:sldMkLst>
          <pc:docMk/>
          <pc:sldMk cId="2426693248" sldId="286"/>
        </pc:sldMkLst>
        <pc:spChg chg="del">
          <ac:chgData name="Pickford, Mrs N" userId="37c0a973-ee2d-4ac3-81f5-93b489edbfd4" providerId="ADAL" clId="{C09D2449-43BD-4A7C-970F-59EF2E0416D8}" dt="2024-09-16T19:05:27.496" v="696" actId="478"/>
          <ac:spMkLst>
            <pc:docMk/>
            <pc:sldMk cId="2426693248" sldId="286"/>
            <ac:spMk id="2" creationId="{728D19D5-C510-C684-4C7C-71C71F36DA23}"/>
          </ac:spMkLst>
        </pc:spChg>
        <pc:spChg chg="add mod">
          <ac:chgData name="Pickford, Mrs N" userId="37c0a973-ee2d-4ac3-81f5-93b489edbfd4" providerId="ADAL" clId="{C09D2449-43BD-4A7C-970F-59EF2E0416D8}" dt="2024-09-16T19:05:47.762" v="731" actId="5793"/>
          <ac:spMkLst>
            <pc:docMk/>
            <pc:sldMk cId="2426693248" sldId="286"/>
            <ac:spMk id="4" creationId="{A6E13BED-8750-6B27-E9DD-4505ABADA6B4}"/>
          </ac:spMkLst>
        </pc:spChg>
        <pc:spChg chg="add del mod">
          <ac:chgData name="Pickford, Mrs N" userId="37c0a973-ee2d-4ac3-81f5-93b489edbfd4" providerId="ADAL" clId="{C09D2449-43BD-4A7C-970F-59EF2E0416D8}" dt="2024-09-16T19:05:30.696" v="697" actId="478"/>
          <ac:spMkLst>
            <pc:docMk/>
            <pc:sldMk cId="2426693248" sldId="286"/>
            <ac:spMk id="7" creationId="{6F3F2692-1CCD-5C12-F77E-8B9FABD7148A}"/>
          </ac:spMkLst>
        </pc:spChg>
        <pc:picChg chg="del">
          <ac:chgData name="Pickford, Mrs N" userId="37c0a973-ee2d-4ac3-81f5-93b489edbfd4" providerId="ADAL" clId="{C09D2449-43BD-4A7C-970F-59EF2E0416D8}" dt="2024-09-16T19:04:45.785" v="647" actId="478"/>
          <ac:picMkLst>
            <pc:docMk/>
            <pc:sldMk cId="2426693248" sldId="286"/>
            <ac:picMk id="6" creationId="{0CB1C3EA-9306-5E42-0E5E-BA09D45089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BE5C9-4F79-4E19-9156-91611980144F}" type="datetimeFigureOut">
              <a:rPr lang="en-GB" smtClean="0"/>
              <a:t>16/09/2024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D38B6-2901-454F-851D-72CFBCF2ED55}" type="slidenum">
              <a:rPr lang="en-GB" smtClean="0"/>
              <a:t>‹#›</a:t>
            </a:fld>
            <a:endParaRPr lang="en-GB"/>
          </a:p>
        </p:txBody>
      </p:sp>
    </p:spTree>
    <p:extLst>
      <p:ext uri="{BB962C8B-B14F-4D97-AF65-F5344CB8AC3E}">
        <p14:creationId xmlns:p14="http://schemas.microsoft.com/office/powerpoint/2010/main" val="363168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health-protection-in-schools-and-other-childcare-facilities/chapter-9-managing-specific-infectious-diseas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212B32"/>
                </a:solidFill>
                <a:effectLst/>
                <a:latin typeface="Frutiger W01"/>
              </a:rPr>
              <a:t>It can be tricky deciding whether or not to keep your child off school, nursery or playgroup when they're unwell.</a:t>
            </a:r>
            <a:endParaRPr lang="en-GB" b="0" i="0" dirty="0">
              <a:solidFill>
                <a:srgbClr val="212B32"/>
              </a:solidFill>
              <a:effectLst/>
              <a:latin typeface="Frutiger W01"/>
            </a:endParaRPr>
          </a:p>
          <a:p>
            <a:pPr algn="l"/>
            <a:r>
              <a:rPr lang="en-GB" b="0" i="0" dirty="0">
                <a:solidFill>
                  <a:srgbClr val="212B32"/>
                </a:solidFill>
                <a:effectLst/>
                <a:latin typeface="Frutiger W01"/>
              </a:rPr>
              <a:t>There are government guidelines for schools and nurseries about </a:t>
            </a:r>
            <a:r>
              <a:rPr lang="en-GB" b="0" i="0" dirty="0">
                <a:solidFill>
                  <a:srgbClr val="005EB8"/>
                </a:solidFill>
                <a:effectLst/>
                <a:latin typeface="Frutiger W01"/>
                <a:hlinkClick r:id="rId3"/>
              </a:rPr>
              <a:t>health protection and managing specific infectious diseases at GOV.UK</a:t>
            </a:r>
            <a:r>
              <a:rPr lang="en-GB" b="0" i="0" dirty="0">
                <a:solidFill>
                  <a:srgbClr val="212B32"/>
                </a:solidFill>
                <a:effectLst/>
                <a:latin typeface="Frutiger W01"/>
              </a:rPr>
              <a:t>. These say when children should be kept off school and when they shouldn't.</a:t>
            </a:r>
          </a:p>
          <a:p>
            <a:r>
              <a:rPr lang="en-GB" b="0" i="0" dirty="0">
                <a:solidFill>
                  <a:srgbClr val="212B32"/>
                </a:solidFill>
                <a:effectLst/>
                <a:latin typeface="Frutiger W01"/>
              </a:rPr>
              <a:t>If your child is well enough to go to school but has an infection that could be passed on, such as a cold sore or head lice, let their teacher know.</a:t>
            </a:r>
            <a:endParaRPr lang="en-GB" dirty="0"/>
          </a:p>
        </p:txBody>
      </p:sp>
      <p:sp>
        <p:nvSpPr>
          <p:cNvPr id="4" name="Slide Number Placeholder 3"/>
          <p:cNvSpPr>
            <a:spLocks noGrp="1"/>
          </p:cNvSpPr>
          <p:nvPr>
            <p:ph type="sldNum" sz="quarter" idx="5"/>
          </p:nvPr>
        </p:nvSpPr>
        <p:spPr/>
        <p:txBody>
          <a:bodyPr/>
          <a:lstStyle/>
          <a:p>
            <a:fld id="{4C8D38B6-2901-454F-851D-72CFBCF2ED55}" type="slidenum">
              <a:rPr lang="en-GB" smtClean="0"/>
              <a:t>8</a:t>
            </a:fld>
            <a:endParaRPr lang="en-GB"/>
          </a:p>
        </p:txBody>
      </p:sp>
    </p:spTree>
    <p:extLst>
      <p:ext uri="{BB962C8B-B14F-4D97-AF65-F5344CB8AC3E}">
        <p14:creationId xmlns:p14="http://schemas.microsoft.com/office/powerpoint/2010/main" val="320316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4C8D38B6-2901-454F-851D-72CFBCF2ED55}" type="slidenum">
              <a:rPr lang="en-GB" smtClean="0"/>
              <a:t>9</a:t>
            </a:fld>
            <a:endParaRPr lang="en-GB"/>
          </a:p>
        </p:txBody>
      </p:sp>
    </p:spTree>
    <p:extLst>
      <p:ext uri="{BB962C8B-B14F-4D97-AF65-F5344CB8AC3E}">
        <p14:creationId xmlns:p14="http://schemas.microsoft.com/office/powerpoint/2010/main" val="394033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8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23651F3-AE03-4257-B38F-621C998D7D3D}"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34553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1281158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3085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225442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8431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270316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163671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262877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210630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651F3-AE03-4257-B38F-621C998D7D3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419558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3651F3-AE03-4257-B38F-621C998D7D3D}"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28538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3651F3-AE03-4257-B38F-621C998D7D3D}"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114930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3651F3-AE03-4257-B38F-621C998D7D3D}"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244323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651F3-AE03-4257-B38F-621C998D7D3D}" type="datetimeFigureOut">
              <a:rPr lang="en-GB" smtClean="0"/>
              <a:t>16/09/2024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97914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3651F3-AE03-4257-B38F-621C998D7D3D}"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259019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3651F3-AE03-4257-B38F-621C998D7D3D}"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34FC7B-EC07-4B41-B209-AC130D3C9156}" type="slidenum">
              <a:rPr lang="en-GB" smtClean="0"/>
              <a:t>‹#›</a:t>
            </a:fld>
            <a:endParaRPr lang="en-GB"/>
          </a:p>
        </p:txBody>
      </p:sp>
    </p:spTree>
    <p:extLst>
      <p:ext uri="{BB962C8B-B14F-4D97-AF65-F5344CB8AC3E}">
        <p14:creationId xmlns:p14="http://schemas.microsoft.com/office/powerpoint/2010/main" val="16525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3DA8F1"/>
            </a:gs>
            <a:gs pos="0">
              <a:schemeClr val="bg2">
                <a:tint val="97000"/>
                <a:hueMod val="92000"/>
                <a:satMod val="169000"/>
                <a:lumMod val="164000"/>
              </a:schemeClr>
            </a:gs>
            <a:gs pos="100000">
              <a:schemeClr val="accent1">
                <a:lumMod val="60000"/>
                <a:lumOff val="4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23651F3-AE03-4257-B38F-621C998D7D3D}" type="datetimeFigureOut">
              <a:rPr lang="en-GB" smtClean="0"/>
              <a:t>16/09/2024</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134FC7B-EC07-4B41-B209-AC130D3C9156}" type="slidenum">
              <a:rPr lang="en-GB" smtClean="0"/>
              <a:t>‹#›</a:t>
            </a:fld>
            <a:endParaRPr lang="en-GB"/>
          </a:p>
        </p:txBody>
      </p:sp>
    </p:spTree>
    <p:extLst>
      <p:ext uri="{BB962C8B-B14F-4D97-AF65-F5344CB8AC3E}">
        <p14:creationId xmlns:p14="http://schemas.microsoft.com/office/powerpoint/2010/main" val="31486153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s://www.nhs.uk/conditions/conjunctivitis/" TargetMode="External"/><Relationship Id="rId3" Type="http://schemas.openxmlformats.org/officeDocument/2006/relationships/image" Target="../media/image3.jpg"/><Relationship Id="rId7" Type="http://schemas.openxmlformats.org/officeDocument/2006/relationships/hyperlink" Target="https://www.nhs.uk/conditions/chickenpo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nhs.uk/conditions/common-cold/" TargetMode="External"/><Relationship Id="rId11" Type="http://schemas.openxmlformats.org/officeDocument/2006/relationships/hyperlink" Target="https://www.nhs.uk/conditions/impetigo/" TargetMode="External"/><Relationship Id="rId5" Type="http://schemas.openxmlformats.org/officeDocument/2006/relationships/hyperlink" Target="https://www.nhs.uk/conditions/cough/" TargetMode="External"/><Relationship Id="rId10" Type="http://schemas.openxmlformats.org/officeDocument/2006/relationships/hyperlink" Target="https://www.nhs.uk/conditions/hand-foot-mouth-disease/" TargetMode="External"/><Relationship Id="rId4" Type="http://schemas.openxmlformats.org/officeDocument/2006/relationships/hyperlink" Target="https://www.nhs.uk/conditions/fever-in-children/" TargetMode="External"/><Relationship Id="rId9" Type="http://schemas.openxmlformats.org/officeDocument/2006/relationships/hyperlink" Target="https://www.nhs.uk/conditions/ear-infection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hs.uk/conditions/sore-throat/" TargetMode="External"/><Relationship Id="rId3" Type="http://schemas.openxmlformats.org/officeDocument/2006/relationships/image" Target="../media/image3.jpg"/><Relationship Id="rId7" Type="http://schemas.openxmlformats.org/officeDocument/2006/relationships/hyperlink" Target="https://www.nhs.uk/conditions/slapped-cheek-syndrom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nhs.uk/conditions/scarlet-fever/" TargetMode="External"/><Relationship Id="rId5" Type="http://schemas.openxmlformats.org/officeDocument/2006/relationships/hyperlink" Target="https://www.nhs.uk/conditions/ringworm/" TargetMode="External"/><Relationship Id="rId4" Type="http://schemas.openxmlformats.org/officeDocument/2006/relationships/hyperlink" Target="https://www.nhs.uk/conditions/measles/" TargetMode="External"/><Relationship Id="rId9" Type="http://schemas.openxmlformats.org/officeDocument/2006/relationships/hyperlink" Target="https://www.nhs.uk/conditions/diarrhoea-and-vomi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E376-3A37-AB6B-C412-FA3586B6A0CF}"/>
              </a:ext>
            </a:extLst>
          </p:cNvPr>
          <p:cNvSpPr>
            <a:spLocks noGrp="1"/>
          </p:cNvSpPr>
          <p:nvPr>
            <p:ph type="ctrTitle"/>
          </p:nvPr>
        </p:nvSpPr>
        <p:spPr>
          <a:xfrm>
            <a:off x="283029" y="685799"/>
            <a:ext cx="11430000" cy="2971801"/>
          </a:xfrm>
        </p:spPr>
        <p:txBody>
          <a:bodyPr>
            <a:normAutofit/>
          </a:bodyPr>
          <a:lstStyle/>
          <a:p>
            <a:r>
              <a:rPr lang="en-GB" sz="4000" dirty="0"/>
              <a:t>Bedtime Story and welcome meeting</a:t>
            </a:r>
            <a:br>
              <a:rPr lang="en-GB" dirty="0"/>
            </a:br>
            <a:br>
              <a:rPr lang="en-GB" dirty="0"/>
            </a:br>
            <a:r>
              <a:rPr lang="en-GB" dirty="0"/>
              <a:t>The Meadow Primary</a:t>
            </a:r>
            <a:br>
              <a:rPr lang="en-GB" dirty="0"/>
            </a:br>
            <a:endParaRPr lang="en-GB" dirty="0"/>
          </a:p>
        </p:txBody>
      </p:sp>
      <p:pic>
        <p:nvPicPr>
          <p:cNvPr id="6" name="Picture 5">
            <a:extLst>
              <a:ext uri="{FF2B5EF4-FFF2-40B4-BE49-F238E27FC236}">
                <a16:creationId xmlns:a16="http://schemas.microsoft.com/office/drawing/2014/main" id="{0F03BB56-221A-CAA8-20A5-A1E07EBCF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768" y="3429000"/>
            <a:ext cx="1764792" cy="1764792"/>
          </a:xfrm>
          <a:prstGeom prst="rect">
            <a:avLst/>
          </a:prstGeom>
        </p:spPr>
      </p:pic>
    </p:spTree>
    <p:extLst>
      <p:ext uri="{BB962C8B-B14F-4D97-AF65-F5344CB8AC3E}">
        <p14:creationId xmlns:p14="http://schemas.microsoft.com/office/powerpoint/2010/main" val="20776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441EE7-49B0-6D3C-4E20-7C7B1A2168BC}"/>
              </a:ext>
            </a:extLst>
          </p:cNvPr>
          <p:cNvSpPr txBox="1"/>
          <p:nvPr/>
        </p:nvSpPr>
        <p:spPr>
          <a:xfrm>
            <a:off x="121186" y="143219"/>
            <a:ext cx="11754997" cy="6642844"/>
          </a:xfrm>
          <a:prstGeom prst="rect">
            <a:avLst/>
          </a:prstGeom>
          <a:noFill/>
        </p:spPr>
        <p:txBody>
          <a:bodyPr wrap="square">
            <a:spAutoFit/>
          </a:bodyPr>
          <a:lstStyle/>
          <a:p>
            <a:pPr lvl="0">
              <a:spcBef>
                <a:spcPts val="1200"/>
              </a:spcBef>
              <a:spcAft>
                <a:spcPts val="1000"/>
              </a:spcAft>
            </a:pPr>
            <a:r>
              <a:rPr lang="en-US" sz="3200" b="0" dirty="0">
                <a:solidFill>
                  <a:srgbClr val="12263F"/>
                </a:solidFill>
                <a:effectLst/>
                <a:latin typeface="Arial" panose="020B0604020202020204" pitchFamily="34" charset="0"/>
                <a:ea typeface="MS Mincho" panose="02020609040205080304" pitchFamily="49" charset="-128"/>
                <a:cs typeface="Times New Roman" panose="02020603050405020304" pitchFamily="18" charset="0"/>
              </a:rPr>
              <a:t>Planned absence </a:t>
            </a:r>
            <a:endParaRPr lang="en-GB" sz="3200" b="1" dirty="0">
              <a:solidFill>
                <a:srgbClr val="12263F"/>
              </a:solidFill>
              <a:effectLst/>
              <a:latin typeface="MS Mincho" panose="02020609040205080304" pitchFamily="49" charset="-128"/>
              <a:ea typeface="MS Mincho" panose="02020609040205080304" pitchFamily="49" charset="-128"/>
              <a:cs typeface="Times New Roman" panose="02020603050405020304" pitchFamily="18" charset="0"/>
            </a:endParaRPr>
          </a:p>
          <a:p>
            <a:pPr marL="457200">
              <a:spcAft>
                <a:spcPts val="1000"/>
              </a:spcAft>
            </a:pPr>
            <a:r>
              <a:rPr lang="en-US" sz="3200" dirty="0">
                <a:effectLst/>
                <a:latin typeface="Arial" panose="020B0604020202020204" pitchFamily="34" charset="0"/>
                <a:ea typeface="Arial" panose="020B0604020202020204" pitchFamily="34" charset="0"/>
              </a:rPr>
              <a:t>Attending a medical or dental appointment will be counted as </a:t>
            </a:r>
            <a:r>
              <a:rPr lang="en-US" sz="3200" dirty="0" err="1">
                <a:effectLst/>
                <a:latin typeface="Arial" panose="020B0604020202020204" pitchFamily="34" charset="0"/>
                <a:ea typeface="Arial" panose="020B0604020202020204" pitchFamily="34" charset="0"/>
              </a:rPr>
              <a:t>authorised</a:t>
            </a:r>
            <a:r>
              <a:rPr lang="en-US" sz="3200" dirty="0">
                <a:effectLst/>
                <a:latin typeface="Arial" panose="020B0604020202020204" pitchFamily="34" charset="0"/>
                <a:ea typeface="Arial" panose="020B0604020202020204" pitchFamily="34" charset="0"/>
              </a:rPr>
              <a:t> as long as the pupil’s parent / carer notifies the school in advance of the appointment.</a:t>
            </a:r>
          </a:p>
          <a:p>
            <a:pPr marL="457200">
              <a:spcAft>
                <a:spcPts val="1000"/>
              </a:spcAft>
            </a:pPr>
            <a:endParaRPr lang="en-GB" sz="3200" dirty="0">
              <a:effectLst/>
              <a:latin typeface="Arial" panose="020B0604020202020204" pitchFamily="34" charset="0"/>
              <a:ea typeface="Times New Roman" panose="02020603050405020304" pitchFamily="18" charset="0"/>
            </a:endParaRPr>
          </a:p>
          <a:p>
            <a:pPr marL="457200">
              <a:spcAft>
                <a:spcPts val="1000"/>
              </a:spcAft>
            </a:pPr>
            <a:r>
              <a:rPr lang="en-US" sz="3200" dirty="0">
                <a:effectLst/>
                <a:latin typeface="Arial" panose="020B0604020202020204" pitchFamily="34" charset="0"/>
                <a:ea typeface="Arial" panose="020B0604020202020204" pitchFamily="34" charset="0"/>
              </a:rPr>
              <a:t>We encourage parents / carers to make medical and dental appointments outside of school hours where possible. Where this is not possible, the pupil should be out of school for the minimum amount of time necessary.</a:t>
            </a:r>
          </a:p>
          <a:p>
            <a:pPr marL="457200">
              <a:spcAft>
                <a:spcPts val="1000"/>
              </a:spcAft>
            </a:pPr>
            <a:endParaRPr lang="en-US" sz="3200" dirty="0">
              <a:latin typeface="Arial" panose="020B0604020202020204" pitchFamily="34" charset="0"/>
              <a:ea typeface="Times New Roman" panose="02020603050405020304" pitchFamily="18" charset="0"/>
            </a:endParaRPr>
          </a:p>
          <a:p>
            <a:pPr marL="457200">
              <a:spcAft>
                <a:spcPts val="1000"/>
              </a:spcAft>
            </a:pPr>
            <a:r>
              <a:rPr lang="en-US" sz="3200" dirty="0">
                <a:effectLst/>
                <a:latin typeface="Arial" panose="020B0604020202020204" pitchFamily="34" charset="0"/>
                <a:ea typeface="Times New Roman" panose="02020603050405020304" pitchFamily="18" charset="0"/>
              </a:rPr>
              <a:t>We may ask to see proof of appointments in order to mark them as </a:t>
            </a:r>
            <a:r>
              <a:rPr lang="en-US" sz="3200" dirty="0" err="1">
                <a:effectLst/>
                <a:latin typeface="Arial" panose="020B0604020202020204" pitchFamily="34" charset="0"/>
                <a:ea typeface="Times New Roman" panose="02020603050405020304" pitchFamily="18" charset="0"/>
              </a:rPr>
              <a:t>authorised</a:t>
            </a:r>
            <a:r>
              <a:rPr lang="en-US" sz="3200" dirty="0">
                <a:effectLst/>
                <a:latin typeface="Arial" panose="020B0604020202020204" pitchFamily="34" charset="0"/>
                <a:ea typeface="Times New Roman" panose="02020603050405020304" pitchFamily="18" charset="0"/>
              </a:rPr>
              <a:t>. </a:t>
            </a:r>
            <a:endParaRPr lang="en-GB" sz="3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8350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A3E855-44A6-C8ED-2135-D146A5816C8F}"/>
              </a:ext>
            </a:extLst>
          </p:cNvPr>
          <p:cNvSpPr txBox="1"/>
          <p:nvPr/>
        </p:nvSpPr>
        <p:spPr>
          <a:xfrm>
            <a:off x="0" y="209319"/>
            <a:ext cx="11501610" cy="5273238"/>
          </a:xfrm>
          <a:prstGeom prst="rect">
            <a:avLst/>
          </a:prstGeom>
          <a:noFill/>
        </p:spPr>
        <p:txBody>
          <a:bodyPr wrap="square">
            <a:spAutoFit/>
          </a:bodyPr>
          <a:lstStyle/>
          <a:p>
            <a:pPr lvl="0" fontAlgn="base">
              <a:spcAft>
                <a:spcPts val="1000"/>
              </a:spcAft>
              <a:buSzPts val="1200"/>
            </a:pPr>
            <a:r>
              <a:rPr lang="en-US" sz="3200" dirty="0">
                <a:effectLst/>
                <a:latin typeface="Arial" panose="020B0604020202020204" pitchFamily="34" charset="0"/>
                <a:ea typeface="Times New Roman" panose="02020603050405020304" pitchFamily="18" charset="0"/>
              </a:rPr>
              <a:t>Persistent Absenteeism (PA)</a:t>
            </a:r>
            <a:endParaRPr lang="en-GB" sz="3200" dirty="0">
              <a:effectLst/>
              <a:latin typeface="Times New Roman" panose="02020603050405020304" pitchFamily="18" charset="0"/>
              <a:ea typeface="Times New Roman" panose="02020603050405020304" pitchFamily="18" charset="0"/>
            </a:endParaRPr>
          </a:p>
          <a:p>
            <a:pPr marL="457200" fontAlgn="base">
              <a:spcAft>
                <a:spcPts val="1000"/>
              </a:spcAft>
            </a:pPr>
            <a:r>
              <a:rPr lang="en-US" sz="3200" dirty="0">
                <a:solidFill>
                  <a:srgbClr val="000000"/>
                </a:solidFill>
                <a:effectLst/>
                <a:latin typeface="Arial" panose="020B0604020202020204" pitchFamily="34" charset="0"/>
                <a:ea typeface="Times New Roman" panose="02020603050405020304" pitchFamily="18" charset="0"/>
              </a:rPr>
              <a:t>A pupil is defined by the Government as a </a:t>
            </a:r>
            <a:r>
              <a:rPr lang="en-US" sz="3200" b="1" dirty="0">
                <a:solidFill>
                  <a:srgbClr val="000000"/>
                </a:solidFill>
                <a:effectLst/>
                <a:latin typeface="Arial" panose="020B0604020202020204" pitchFamily="34" charset="0"/>
                <a:ea typeface="Times New Roman" panose="02020603050405020304" pitchFamily="18" charset="0"/>
              </a:rPr>
              <a:t>‘persistent absentee’</a:t>
            </a:r>
            <a:r>
              <a:rPr lang="en-US" sz="3200" dirty="0">
                <a:solidFill>
                  <a:srgbClr val="000000"/>
                </a:solidFill>
                <a:effectLst/>
                <a:latin typeface="Arial" panose="020B0604020202020204" pitchFamily="34" charset="0"/>
                <a:ea typeface="Times New Roman" panose="02020603050405020304" pitchFamily="18" charset="0"/>
              </a:rPr>
              <a:t> when they miss 10% or more schooling across the school year for any reason; this can be </a:t>
            </a:r>
            <a:r>
              <a:rPr lang="en-US" sz="3200" dirty="0" err="1">
                <a:solidFill>
                  <a:srgbClr val="000000"/>
                </a:solidFill>
                <a:effectLst/>
                <a:latin typeface="Arial" panose="020B0604020202020204" pitchFamily="34" charset="0"/>
                <a:ea typeface="Times New Roman" panose="02020603050405020304" pitchFamily="18" charset="0"/>
              </a:rPr>
              <a:t>authorised</a:t>
            </a:r>
            <a:r>
              <a:rPr lang="en-US" sz="3200" dirty="0">
                <a:solidFill>
                  <a:srgbClr val="000000"/>
                </a:solidFill>
                <a:effectLst/>
                <a:latin typeface="Arial" panose="020B0604020202020204" pitchFamily="34" charset="0"/>
                <a:ea typeface="Times New Roman" panose="02020603050405020304" pitchFamily="18" charset="0"/>
              </a:rPr>
              <a:t> or </a:t>
            </a:r>
            <a:r>
              <a:rPr lang="en-US" sz="3200" dirty="0" err="1">
                <a:solidFill>
                  <a:srgbClr val="000000"/>
                </a:solidFill>
                <a:effectLst/>
                <a:latin typeface="Arial" panose="020B0604020202020204" pitchFamily="34" charset="0"/>
                <a:ea typeface="Times New Roman" panose="02020603050405020304" pitchFamily="18" charset="0"/>
              </a:rPr>
              <a:t>unauthorised</a:t>
            </a:r>
            <a:r>
              <a:rPr lang="en-US" sz="3200" dirty="0">
                <a:solidFill>
                  <a:srgbClr val="000000"/>
                </a:solidFill>
                <a:effectLst/>
                <a:latin typeface="Arial" panose="020B0604020202020204" pitchFamily="34" charset="0"/>
                <a:ea typeface="Times New Roman" panose="02020603050405020304" pitchFamily="18" charset="0"/>
              </a:rPr>
              <a:t> absence. </a:t>
            </a:r>
          </a:p>
          <a:p>
            <a:pPr marL="457200" fontAlgn="base">
              <a:spcAft>
                <a:spcPts val="1000"/>
              </a:spcAft>
            </a:pPr>
            <a:r>
              <a:rPr lang="en-US" sz="3200" dirty="0">
                <a:solidFill>
                  <a:srgbClr val="000000"/>
                </a:solidFill>
                <a:effectLst/>
                <a:latin typeface="Arial" panose="020B0604020202020204" pitchFamily="34" charset="0"/>
                <a:ea typeface="Times New Roman" panose="02020603050405020304" pitchFamily="18" charset="0"/>
              </a:rPr>
              <a:t>Absence at this level will cause considerable damage to any pupil’s education and we need the full support and co-operation of parents to resolve this. All pupils who have attendance levels of 90% or below are considered to be a persistent absentee.</a:t>
            </a:r>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904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CD9CBC-1816-EC06-BE8D-A3E417933F89}"/>
              </a:ext>
            </a:extLst>
          </p:cNvPr>
          <p:cNvSpPr txBox="1"/>
          <p:nvPr/>
        </p:nvSpPr>
        <p:spPr>
          <a:xfrm>
            <a:off x="264405" y="110170"/>
            <a:ext cx="11688896" cy="5975995"/>
          </a:xfrm>
          <a:prstGeom prst="rect">
            <a:avLst/>
          </a:prstGeom>
          <a:noFill/>
        </p:spPr>
        <p:txBody>
          <a:bodyPr wrap="square">
            <a:spAutoFit/>
          </a:bodyPr>
          <a:lstStyle/>
          <a:p>
            <a:pPr lvl="0">
              <a:spcAft>
                <a:spcPts val="1000"/>
              </a:spcAft>
            </a:pPr>
            <a:r>
              <a:rPr lang="en-US" sz="2400" b="1" u="sng" dirty="0" err="1">
                <a:solidFill>
                  <a:srgbClr val="000000"/>
                </a:solidFill>
                <a:effectLst/>
                <a:latin typeface="Arial" panose="020B0604020202020204" pitchFamily="34" charset="0"/>
                <a:ea typeface="Arial" panose="020B0604020202020204" pitchFamily="34" charset="0"/>
              </a:rPr>
              <a:t>Unauthorised</a:t>
            </a:r>
            <a:r>
              <a:rPr lang="en-US" sz="2400" b="1" u="sng" dirty="0">
                <a:solidFill>
                  <a:srgbClr val="000000"/>
                </a:solidFill>
                <a:effectLst/>
                <a:latin typeface="Arial" panose="020B0604020202020204" pitchFamily="34" charset="0"/>
                <a:ea typeface="Arial" panose="020B0604020202020204" pitchFamily="34" charset="0"/>
              </a:rPr>
              <a:t> absence and Term time holidays</a:t>
            </a:r>
            <a:endParaRPr lang="en-GB" sz="2400" b="1" u="sng" dirty="0">
              <a:effectLst/>
              <a:latin typeface="Arial" panose="020B0604020202020204" pitchFamily="34" charset="0"/>
              <a:ea typeface="Times New Roman" panose="02020603050405020304" pitchFamily="18" charset="0"/>
            </a:endParaRPr>
          </a:p>
          <a:p>
            <a:pPr marL="457200">
              <a:spcAft>
                <a:spcPts val="1000"/>
              </a:spcAft>
            </a:pPr>
            <a:r>
              <a:rPr lang="en-US" sz="2000" dirty="0" err="1">
                <a:solidFill>
                  <a:srgbClr val="000000"/>
                </a:solidFill>
                <a:effectLst/>
                <a:latin typeface="Arial" panose="020B0604020202020204" pitchFamily="34" charset="0"/>
                <a:ea typeface="Arial" panose="020B0604020202020204" pitchFamily="34" charset="0"/>
              </a:rPr>
              <a:t>Unauthorised</a:t>
            </a:r>
            <a:r>
              <a:rPr lang="en-US" sz="2000" dirty="0">
                <a:solidFill>
                  <a:srgbClr val="000000"/>
                </a:solidFill>
                <a:effectLst/>
                <a:latin typeface="Arial" panose="020B0604020202020204" pitchFamily="34" charset="0"/>
                <a:ea typeface="Arial" panose="020B0604020202020204" pitchFamily="34" charset="0"/>
              </a:rPr>
              <a:t> absences are those which the school does not consider exceptional. These include but are not limited to:</a:t>
            </a:r>
            <a:endParaRPr lang="en-GB" sz="2000" dirty="0">
              <a:effectLst/>
              <a:latin typeface="Arial" panose="020B0604020202020204" pitchFamily="34" charset="0"/>
              <a:ea typeface="Times New Roman" panose="02020603050405020304" pitchFamily="18" charset="0"/>
            </a:endParaRPr>
          </a:p>
          <a:p>
            <a:pPr marL="342900" lvl="0" indent="-342900">
              <a:spcAft>
                <a:spcPts val="100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rPr>
              <a:t>Tiredness / late night</a:t>
            </a:r>
          </a:p>
          <a:p>
            <a:pPr marL="342900" lvl="0" indent="-342900">
              <a:spcAft>
                <a:spcPts val="1000"/>
              </a:spcAft>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rPr>
              <a:t>Shopping day</a:t>
            </a:r>
            <a:endParaRPr lang="en-GB" sz="20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rPr>
              <a:t>Minor illness and injury that does not impact on ability to learn or be in school</a:t>
            </a:r>
            <a:endParaRPr lang="en-GB" sz="20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rPr>
              <a:t>Pupils who arrive late after the close of the register.</a:t>
            </a:r>
            <a:endParaRPr lang="en-GB" sz="20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rPr>
              <a:t>Birthday celebrations</a:t>
            </a:r>
            <a:endParaRPr lang="en-GB" sz="20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rPr>
              <a:t>Day trips</a:t>
            </a:r>
            <a:endParaRPr lang="en-GB" sz="2000" dirty="0">
              <a:effectLst/>
              <a:latin typeface="Arial" panose="020B0604020202020204" pitchFamily="34" charset="0"/>
              <a:ea typeface="Times New Roman" panose="02020603050405020304" pitchFamily="18" charset="0"/>
            </a:endParaRPr>
          </a:p>
          <a:p>
            <a:pPr marL="342900" lvl="0" indent="-342900">
              <a:spcAft>
                <a:spcPts val="1000"/>
              </a:spcAft>
              <a:buFont typeface="Symbol" panose="05050102010706020507" pitchFamily="18" charset="2"/>
              <a:buChar char=""/>
            </a:pPr>
            <a:r>
              <a:rPr lang="en-US" sz="2000" dirty="0">
                <a:solidFill>
                  <a:srgbClr val="000000"/>
                </a:solidFill>
                <a:effectLst/>
                <a:latin typeface="Arial" panose="020B0604020202020204" pitchFamily="34" charset="0"/>
                <a:ea typeface="Arial" panose="020B0604020202020204" pitchFamily="34" charset="0"/>
              </a:rPr>
              <a:t>Term time holidays</a:t>
            </a:r>
          </a:p>
          <a:p>
            <a:pPr marL="342900" lvl="0" indent="-342900">
              <a:spcAft>
                <a:spcPts val="1000"/>
              </a:spcAft>
              <a:buFont typeface="Symbol" panose="05050102010706020507" pitchFamily="18" charset="2"/>
              <a:buChar char=""/>
            </a:pPr>
            <a:r>
              <a:rPr lang="en-US" sz="2000" dirty="0">
                <a:solidFill>
                  <a:srgbClr val="000000"/>
                </a:solidFill>
                <a:latin typeface="Arial" panose="020B0604020202020204" pitchFamily="34" charset="0"/>
                <a:ea typeface="Times New Roman" panose="02020603050405020304" pitchFamily="18" charset="0"/>
              </a:rPr>
              <a:t>Absence for own day out instead of attending a school trip</a:t>
            </a:r>
            <a:endParaRPr lang="en-GB" sz="2000" dirty="0">
              <a:effectLst/>
              <a:latin typeface="Arial" panose="020B0604020202020204" pitchFamily="34" charset="0"/>
              <a:ea typeface="Times New Roman" panose="02020603050405020304" pitchFamily="18" charset="0"/>
            </a:endParaRPr>
          </a:p>
          <a:p>
            <a:pPr marL="457200">
              <a:spcAft>
                <a:spcPts val="1000"/>
              </a:spcAft>
            </a:pPr>
            <a:r>
              <a:rPr lang="en-US" sz="2000" dirty="0">
                <a:solidFill>
                  <a:srgbClr val="000000"/>
                </a:solidFill>
                <a:effectLst/>
                <a:latin typeface="Arial" panose="020B0604020202020204" pitchFamily="34" charset="0"/>
                <a:ea typeface="Arial" panose="020B0604020202020204" pitchFamily="34" charset="0"/>
              </a:rPr>
              <a:t>There is </a:t>
            </a:r>
            <a:r>
              <a:rPr lang="en-US" sz="2000" b="1" dirty="0">
                <a:solidFill>
                  <a:srgbClr val="000000"/>
                </a:solidFill>
                <a:effectLst/>
                <a:latin typeface="Arial" panose="020B0604020202020204" pitchFamily="34" charset="0"/>
                <a:ea typeface="Arial" panose="020B0604020202020204" pitchFamily="34" charset="0"/>
              </a:rPr>
              <a:t>no</a:t>
            </a:r>
            <a:r>
              <a:rPr lang="en-US" sz="2000" dirty="0">
                <a:solidFill>
                  <a:srgbClr val="000000"/>
                </a:solidFill>
                <a:effectLst/>
                <a:latin typeface="Arial" panose="020B0604020202020204" pitchFamily="34" charset="0"/>
                <a:ea typeface="Arial" panose="020B0604020202020204" pitchFamily="34" charset="0"/>
              </a:rPr>
              <a:t> entitlement in law for pupils to take time off during the term to go on holiday. The DfE does not consider a need for a holiday to be an exceptional circumstance. </a:t>
            </a:r>
            <a:endParaRPr lang="en-GB" sz="2000" dirty="0">
              <a:effectLst/>
              <a:latin typeface="Arial" panose="020B0604020202020204" pitchFamily="34" charset="0"/>
              <a:ea typeface="Times New Roman" panose="02020603050405020304" pitchFamily="18" charset="0"/>
            </a:endParaRPr>
          </a:p>
          <a:p>
            <a:r>
              <a:rPr lang="en-US" sz="2000" dirty="0">
                <a:solidFill>
                  <a:srgbClr val="000000"/>
                </a:solidFill>
                <a:effectLst/>
                <a:latin typeface="Arial" panose="020B0604020202020204" pitchFamily="34" charset="0"/>
                <a:ea typeface="Arial" panose="020B0604020202020204" pitchFamily="34" charset="0"/>
              </a:rPr>
              <a:t>Where a term time holiday is suspected or known about, and the national threshold is met (10 sessions of </a:t>
            </a:r>
            <a:r>
              <a:rPr lang="en-US" sz="2000" dirty="0" err="1">
                <a:solidFill>
                  <a:srgbClr val="000000"/>
                </a:solidFill>
                <a:effectLst/>
                <a:latin typeface="Arial" panose="020B0604020202020204" pitchFamily="34" charset="0"/>
                <a:ea typeface="Arial" panose="020B0604020202020204" pitchFamily="34" charset="0"/>
              </a:rPr>
              <a:t>unauthorised</a:t>
            </a:r>
            <a:r>
              <a:rPr lang="en-US" sz="2000" dirty="0">
                <a:solidFill>
                  <a:srgbClr val="000000"/>
                </a:solidFill>
                <a:effectLst/>
                <a:latin typeface="Arial" panose="020B0604020202020204" pitchFamily="34" charset="0"/>
                <a:ea typeface="Arial" panose="020B0604020202020204" pitchFamily="34" charset="0"/>
              </a:rPr>
              <a:t> absence within a 10 week period) the school will work with the Local Authority to issue a penalty notice. </a:t>
            </a:r>
            <a:endParaRPr lang="en-GB" sz="2000" dirty="0"/>
          </a:p>
        </p:txBody>
      </p:sp>
    </p:spTree>
    <p:extLst>
      <p:ext uri="{BB962C8B-B14F-4D97-AF65-F5344CB8AC3E}">
        <p14:creationId xmlns:p14="http://schemas.microsoft.com/office/powerpoint/2010/main" val="135109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6FF2-A97F-2863-B005-097FC252A8B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7D102ED-CC23-ACED-1CE2-966AAB1B34C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05E6612-FE3E-E614-BF5A-59742D3A01A2}"/>
              </a:ext>
            </a:extLst>
          </p:cNvPr>
          <p:cNvPicPr>
            <a:picLocks noChangeAspect="1"/>
          </p:cNvPicPr>
          <p:nvPr/>
        </p:nvPicPr>
        <p:blipFill>
          <a:blip r:embed="rId2"/>
          <a:stretch>
            <a:fillRect/>
          </a:stretch>
        </p:blipFill>
        <p:spPr>
          <a:xfrm>
            <a:off x="3117774" y="0"/>
            <a:ext cx="4863191" cy="6643467"/>
          </a:xfrm>
          <a:prstGeom prst="rect">
            <a:avLst/>
          </a:prstGeom>
        </p:spPr>
      </p:pic>
    </p:spTree>
    <p:extLst>
      <p:ext uri="{BB962C8B-B14F-4D97-AF65-F5344CB8AC3E}">
        <p14:creationId xmlns:p14="http://schemas.microsoft.com/office/powerpoint/2010/main" val="247162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BDCA0E-54E9-C917-1210-FC46BC41B187}"/>
              </a:ext>
            </a:extLst>
          </p:cNvPr>
          <p:cNvPicPr>
            <a:picLocks noChangeAspect="1"/>
          </p:cNvPicPr>
          <p:nvPr/>
        </p:nvPicPr>
        <p:blipFill>
          <a:blip r:embed="rId2">
            <a:extLst>
              <a:ext uri="{28A0092B-C50C-407E-A947-70E740481C1C}">
                <a14:useLocalDpi xmlns:a14="http://schemas.microsoft.com/office/drawing/2010/main" val="0"/>
              </a:ext>
            </a:extLst>
          </a:blip>
          <a:srcRect l="430" r="-1" b="11910"/>
          <a:stretch/>
        </p:blipFill>
        <p:spPr>
          <a:xfrm>
            <a:off x="3767769" y="106458"/>
            <a:ext cx="5292737" cy="6624847"/>
          </a:xfrm>
          <a:prstGeom prst="rect">
            <a:avLst/>
          </a:prstGeom>
        </p:spPr>
      </p:pic>
    </p:spTree>
    <p:extLst>
      <p:ext uri="{BB962C8B-B14F-4D97-AF65-F5344CB8AC3E}">
        <p14:creationId xmlns:p14="http://schemas.microsoft.com/office/powerpoint/2010/main" val="318261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F20F5-B3AD-A3F3-40AA-FE4481E22047}"/>
              </a:ext>
            </a:extLst>
          </p:cNvPr>
          <p:cNvPicPr>
            <a:picLocks noChangeAspect="1"/>
          </p:cNvPicPr>
          <p:nvPr/>
        </p:nvPicPr>
        <p:blipFill>
          <a:blip r:embed="rId2"/>
          <a:srcRect l="-232" t="11419"/>
          <a:stretch/>
        </p:blipFill>
        <p:spPr>
          <a:xfrm>
            <a:off x="1222872" y="198304"/>
            <a:ext cx="9529590" cy="6302248"/>
          </a:xfrm>
          <a:prstGeom prst="rect">
            <a:avLst/>
          </a:prstGeom>
        </p:spPr>
      </p:pic>
    </p:spTree>
    <p:extLst>
      <p:ext uri="{BB962C8B-B14F-4D97-AF65-F5344CB8AC3E}">
        <p14:creationId xmlns:p14="http://schemas.microsoft.com/office/powerpoint/2010/main" val="2374385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97A658-2321-8872-8351-D9603DF2ACE9}"/>
              </a:ext>
            </a:extLst>
          </p:cNvPr>
          <p:cNvPicPr>
            <a:picLocks noChangeAspect="1"/>
          </p:cNvPicPr>
          <p:nvPr/>
        </p:nvPicPr>
        <p:blipFill>
          <a:blip r:embed="rId2"/>
          <a:stretch>
            <a:fillRect/>
          </a:stretch>
        </p:blipFill>
        <p:spPr>
          <a:xfrm>
            <a:off x="586604" y="667584"/>
            <a:ext cx="11216282" cy="5169644"/>
          </a:xfrm>
          <a:prstGeom prst="rect">
            <a:avLst/>
          </a:prstGeom>
        </p:spPr>
      </p:pic>
    </p:spTree>
    <p:extLst>
      <p:ext uri="{BB962C8B-B14F-4D97-AF65-F5344CB8AC3E}">
        <p14:creationId xmlns:p14="http://schemas.microsoft.com/office/powerpoint/2010/main" val="3023871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FA3D2-65E9-3373-DF01-7AD45D3A5301}"/>
              </a:ext>
            </a:extLst>
          </p:cNvPr>
          <p:cNvSpPr txBox="1"/>
          <p:nvPr/>
        </p:nvSpPr>
        <p:spPr>
          <a:xfrm>
            <a:off x="187287" y="286439"/>
            <a:ext cx="11424492" cy="5940088"/>
          </a:xfrm>
          <a:prstGeom prst="rect">
            <a:avLst/>
          </a:prstGeom>
          <a:noFill/>
        </p:spPr>
        <p:txBody>
          <a:bodyPr wrap="square" rtlCol="0">
            <a:spAutoFit/>
          </a:bodyPr>
          <a:lstStyle/>
          <a:p>
            <a:r>
              <a:rPr lang="en-GB" sz="2000" dirty="0"/>
              <a:t>We are here to support – please talk to us about any attendance issues.</a:t>
            </a:r>
          </a:p>
          <a:p>
            <a:endParaRPr lang="en-GB" sz="2000" dirty="0"/>
          </a:p>
          <a:p>
            <a:r>
              <a:rPr lang="en-GB" sz="2000" dirty="0"/>
              <a:t>Staff may have to ask challenging questions about absence – please be respectful to them, they are only doing their job.</a:t>
            </a:r>
          </a:p>
          <a:p>
            <a:endParaRPr lang="en-GB" sz="2000" dirty="0"/>
          </a:p>
          <a:p>
            <a:r>
              <a:rPr lang="en-GB" sz="2000" dirty="0"/>
              <a:t>Please do not be offended if you receive an attendance letter – we have to fulfil our statutory duty</a:t>
            </a:r>
          </a:p>
          <a:p>
            <a:endParaRPr lang="en-GB" sz="2000" dirty="0"/>
          </a:p>
          <a:p>
            <a:r>
              <a:rPr lang="en-GB" sz="2000" dirty="0"/>
              <a:t>Schools do not receive any money from the penalty notices or prosecutions. We are duty bound to work with the Local Authority to process these.</a:t>
            </a:r>
          </a:p>
          <a:p>
            <a:endParaRPr lang="en-GB" sz="2000" dirty="0"/>
          </a:p>
          <a:p>
            <a:r>
              <a:rPr lang="en-GB" sz="2000" dirty="0"/>
              <a:t>We will not provide work for children on holiday.</a:t>
            </a:r>
          </a:p>
          <a:p>
            <a:endParaRPr lang="en-GB" sz="2000" dirty="0"/>
          </a:p>
          <a:p>
            <a:r>
              <a:rPr lang="en-GB" sz="2000" dirty="0"/>
              <a:t>We will happily support exceptional family events  - immediate family funeral, parent/carer wedding day, parent/carer graduation day, parent/carer/sibling passing out parade or similar.</a:t>
            </a:r>
          </a:p>
          <a:p>
            <a:endParaRPr lang="en-GB" sz="2000" dirty="0"/>
          </a:p>
          <a:p>
            <a:r>
              <a:rPr lang="en-GB" sz="2000" dirty="0"/>
              <a:t>Please do not be offended if we cannot authorise your absence request, even if you deem it exceptional circumstances, we may not be able to.</a:t>
            </a:r>
          </a:p>
        </p:txBody>
      </p:sp>
    </p:spTree>
    <p:extLst>
      <p:ext uri="{BB962C8B-B14F-4D97-AF65-F5344CB8AC3E}">
        <p14:creationId xmlns:p14="http://schemas.microsoft.com/office/powerpoint/2010/main" val="323683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FA3D2-65E9-3373-DF01-7AD45D3A5301}"/>
              </a:ext>
            </a:extLst>
          </p:cNvPr>
          <p:cNvSpPr txBox="1"/>
          <p:nvPr/>
        </p:nvSpPr>
        <p:spPr>
          <a:xfrm>
            <a:off x="187287" y="286439"/>
            <a:ext cx="11424492" cy="1107996"/>
          </a:xfrm>
          <a:prstGeom prst="rect">
            <a:avLst/>
          </a:prstGeom>
          <a:noFill/>
        </p:spPr>
        <p:txBody>
          <a:bodyPr wrap="square" rtlCol="0">
            <a:spAutoFit/>
          </a:bodyPr>
          <a:lstStyle/>
          <a:p>
            <a:pPr algn="ctr"/>
            <a:r>
              <a:rPr lang="en-GB" sz="6600" dirty="0"/>
              <a:t>Any Questions?</a:t>
            </a:r>
          </a:p>
        </p:txBody>
      </p:sp>
    </p:spTree>
    <p:extLst>
      <p:ext uri="{BB962C8B-B14F-4D97-AF65-F5344CB8AC3E}">
        <p14:creationId xmlns:p14="http://schemas.microsoft.com/office/powerpoint/2010/main" val="2377035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E8C7-480E-3BF8-B221-1D26FA4842C7}"/>
              </a:ext>
            </a:extLst>
          </p:cNvPr>
          <p:cNvSpPr>
            <a:spLocks noGrp="1"/>
          </p:cNvSpPr>
          <p:nvPr>
            <p:ph type="title"/>
          </p:nvPr>
        </p:nvSpPr>
        <p:spPr>
          <a:xfrm>
            <a:off x="254444" y="79924"/>
            <a:ext cx="8534400" cy="1507067"/>
          </a:xfrm>
        </p:spPr>
        <p:txBody>
          <a:bodyPr/>
          <a:lstStyle/>
          <a:p>
            <a:r>
              <a:rPr lang="en-GB" dirty="0"/>
              <a:t>Homework</a:t>
            </a:r>
          </a:p>
        </p:txBody>
      </p:sp>
      <p:pic>
        <p:nvPicPr>
          <p:cNvPr id="5" name="Content Placeholder 4">
            <a:extLst>
              <a:ext uri="{FF2B5EF4-FFF2-40B4-BE49-F238E27FC236}">
                <a16:creationId xmlns:a16="http://schemas.microsoft.com/office/drawing/2014/main" id="{967C578E-3505-42C5-20AA-FDFC98AFB834}"/>
              </a:ext>
            </a:extLst>
          </p:cNvPr>
          <p:cNvPicPr>
            <a:picLocks noGrp="1" noChangeAspect="1"/>
          </p:cNvPicPr>
          <p:nvPr>
            <p:ph idx="1"/>
          </p:nvPr>
        </p:nvPicPr>
        <p:blipFill>
          <a:blip r:embed="rId2"/>
          <a:stretch>
            <a:fillRect/>
          </a:stretch>
        </p:blipFill>
        <p:spPr>
          <a:xfrm>
            <a:off x="1737360" y="1128090"/>
            <a:ext cx="10390632" cy="5574462"/>
          </a:xfrm>
        </p:spPr>
      </p:pic>
    </p:spTree>
    <p:extLst>
      <p:ext uri="{BB962C8B-B14F-4D97-AF65-F5344CB8AC3E}">
        <p14:creationId xmlns:p14="http://schemas.microsoft.com/office/powerpoint/2010/main" val="313001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E376-3A37-AB6B-C412-FA3586B6A0CF}"/>
              </a:ext>
            </a:extLst>
          </p:cNvPr>
          <p:cNvSpPr>
            <a:spLocks noGrp="1"/>
          </p:cNvSpPr>
          <p:nvPr>
            <p:ph type="ctrTitle"/>
          </p:nvPr>
        </p:nvSpPr>
        <p:spPr>
          <a:xfrm>
            <a:off x="283029" y="685799"/>
            <a:ext cx="11430000" cy="6074230"/>
          </a:xfrm>
        </p:spPr>
        <p:txBody>
          <a:bodyPr>
            <a:normAutofit fontScale="90000"/>
          </a:bodyPr>
          <a:lstStyle/>
          <a:p>
            <a:r>
              <a:rPr lang="en-GB" sz="4000" dirty="0">
                <a:solidFill>
                  <a:schemeClr val="bg1"/>
                </a:solidFill>
              </a:rPr>
              <a:t>Meet the team</a:t>
            </a:r>
            <a:br>
              <a:rPr lang="en-GB" sz="4000" dirty="0">
                <a:solidFill>
                  <a:schemeClr val="bg1"/>
                </a:solidFill>
              </a:rPr>
            </a:br>
            <a:br>
              <a:rPr lang="en-GB" sz="4000" dirty="0">
                <a:solidFill>
                  <a:schemeClr val="bg1"/>
                </a:solidFill>
              </a:rPr>
            </a:br>
            <a:r>
              <a:rPr lang="en-GB" sz="4000" dirty="0">
                <a:solidFill>
                  <a:schemeClr val="bg1"/>
                </a:solidFill>
              </a:rPr>
              <a:t>wander around school, meet the teacher</a:t>
            </a:r>
            <a:br>
              <a:rPr lang="en-GB" sz="4000" dirty="0">
                <a:solidFill>
                  <a:schemeClr val="bg1"/>
                </a:solidFill>
              </a:rPr>
            </a:br>
            <a:br>
              <a:rPr lang="en-GB" sz="4000" dirty="0">
                <a:solidFill>
                  <a:schemeClr val="bg1"/>
                </a:solidFill>
              </a:rPr>
            </a:br>
            <a:r>
              <a:rPr lang="en-GB" sz="4000" dirty="0">
                <a:solidFill>
                  <a:schemeClr val="bg1"/>
                </a:solidFill>
              </a:rPr>
              <a:t>Bell rings, children go to their classroom and adults to the hall</a:t>
            </a:r>
            <a:br>
              <a:rPr lang="en-GB" sz="4000" dirty="0">
                <a:solidFill>
                  <a:schemeClr val="bg1"/>
                </a:solidFill>
              </a:rPr>
            </a:br>
            <a:br>
              <a:rPr lang="en-GB" sz="4000" dirty="0">
                <a:solidFill>
                  <a:schemeClr val="bg1"/>
                </a:solidFill>
              </a:rPr>
            </a:br>
            <a:r>
              <a:rPr lang="en-GB" sz="4000" dirty="0">
                <a:solidFill>
                  <a:schemeClr val="bg1"/>
                </a:solidFill>
              </a:rPr>
              <a:t>Attendance and homework updates</a:t>
            </a:r>
            <a:br>
              <a:rPr lang="en-GB" sz="4000" dirty="0">
                <a:solidFill>
                  <a:schemeClr val="bg1"/>
                </a:solidFill>
              </a:rPr>
            </a:br>
            <a:br>
              <a:rPr lang="en-GB" sz="4000" dirty="0">
                <a:solidFill>
                  <a:schemeClr val="bg1"/>
                </a:solidFill>
              </a:rPr>
            </a:br>
            <a:r>
              <a:rPr lang="en-GB" sz="4000" dirty="0">
                <a:solidFill>
                  <a:schemeClr val="bg1"/>
                </a:solidFill>
              </a:rPr>
              <a:t>bell rings, children are brought back to hall and </a:t>
            </a:r>
            <a:r>
              <a:rPr lang="en-GB" sz="4000" dirty="0" err="1">
                <a:solidFill>
                  <a:schemeClr val="bg1"/>
                </a:solidFill>
              </a:rPr>
              <a:t>hometime</a:t>
            </a:r>
            <a:r>
              <a:rPr lang="en-GB" sz="4000" dirty="0">
                <a:solidFill>
                  <a:schemeClr val="bg1"/>
                </a:solidFill>
              </a:rPr>
              <a:t> for bed!</a:t>
            </a:r>
            <a:br>
              <a:rPr lang="en-GB" dirty="0"/>
            </a:br>
            <a:endParaRPr lang="en-GB" dirty="0"/>
          </a:p>
        </p:txBody>
      </p:sp>
    </p:spTree>
    <p:extLst>
      <p:ext uri="{BB962C8B-B14F-4D97-AF65-F5344CB8AC3E}">
        <p14:creationId xmlns:p14="http://schemas.microsoft.com/office/powerpoint/2010/main" val="419007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AE5E-BADE-BD2C-5958-90420EAF618D}"/>
              </a:ext>
            </a:extLst>
          </p:cNvPr>
          <p:cNvSpPr>
            <a:spLocks noGrp="1"/>
          </p:cNvSpPr>
          <p:nvPr>
            <p:ph type="title"/>
          </p:nvPr>
        </p:nvSpPr>
        <p:spPr>
          <a:xfrm>
            <a:off x="838200" y="365125"/>
            <a:ext cx="10515600" cy="1910242"/>
          </a:xfrm>
        </p:spPr>
        <p:txBody>
          <a:bodyPr>
            <a:normAutofit fontScale="90000"/>
          </a:bodyPr>
          <a:lstStyle/>
          <a:p>
            <a:r>
              <a:rPr lang="en-GB" b="1" u="sng" dirty="0"/>
              <a:t>Homework </a:t>
            </a:r>
            <a:br>
              <a:rPr lang="en-GB" dirty="0"/>
            </a:br>
            <a:r>
              <a:rPr lang="en-GB" sz="3600" dirty="0"/>
              <a:t>We all have our opinions on homework: too much; too little; it’s a waste of time; stressful to everyone… </a:t>
            </a:r>
          </a:p>
        </p:txBody>
      </p:sp>
      <p:sp>
        <p:nvSpPr>
          <p:cNvPr id="3" name="Content Placeholder 2">
            <a:extLst>
              <a:ext uri="{FF2B5EF4-FFF2-40B4-BE49-F238E27FC236}">
                <a16:creationId xmlns:a16="http://schemas.microsoft.com/office/drawing/2014/main" id="{63C6B611-F1EA-A057-102C-7F53C2950253}"/>
              </a:ext>
            </a:extLst>
          </p:cNvPr>
          <p:cNvSpPr>
            <a:spLocks noGrp="1"/>
          </p:cNvSpPr>
          <p:nvPr>
            <p:ph idx="1"/>
          </p:nvPr>
        </p:nvSpPr>
        <p:spPr>
          <a:xfrm>
            <a:off x="838200" y="2041451"/>
            <a:ext cx="10515600" cy="4135512"/>
          </a:xfrm>
        </p:spPr>
        <p:txBody>
          <a:bodyPr>
            <a:normAutofit fontScale="92500"/>
          </a:bodyPr>
          <a:lstStyle/>
          <a:p>
            <a:pPr marL="0" indent="0">
              <a:buNone/>
            </a:pPr>
            <a:endParaRPr lang="en-GB" sz="3200" dirty="0"/>
          </a:p>
          <a:p>
            <a:pPr marL="0" indent="0">
              <a:buNone/>
            </a:pPr>
            <a:r>
              <a:rPr lang="en-GB" sz="3200" dirty="0"/>
              <a:t>According to recent research (EEF), the most effective homework is work that is appropriate and of good quality. Short focused tasks which relate directly to what is being taught and which are built upon in school. </a:t>
            </a:r>
          </a:p>
          <a:p>
            <a:pPr marL="0" indent="0">
              <a:buNone/>
            </a:pPr>
            <a:endParaRPr lang="en-GB" sz="3200" dirty="0"/>
          </a:p>
          <a:p>
            <a:pPr marL="0" indent="0">
              <a:buNone/>
            </a:pPr>
            <a:r>
              <a:rPr lang="en-GB" sz="3200" dirty="0"/>
              <a:t>In addition, parental engagement is important.</a:t>
            </a:r>
          </a:p>
          <a:p>
            <a:pPr marL="0" indent="0">
              <a:buNone/>
            </a:pPr>
            <a:endParaRPr lang="en-GB" sz="3200" dirty="0"/>
          </a:p>
          <a:p>
            <a:pPr marL="0" indent="0">
              <a:buNone/>
            </a:pPr>
            <a:endParaRPr lang="en-GB" sz="3200" dirty="0"/>
          </a:p>
        </p:txBody>
      </p:sp>
    </p:spTree>
    <p:extLst>
      <p:ext uri="{BB962C8B-B14F-4D97-AF65-F5344CB8AC3E}">
        <p14:creationId xmlns:p14="http://schemas.microsoft.com/office/powerpoint/2010/main" val="2680670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468C-3DB5-842D-BC00-7ACE5D795096}"/>
              </a:ext>
            </a:extLst>
          </p:cNvPr>
          <p:cNvSpPr>
            <a:spLocks noGrp="1"/>
          </p:cNvSpPr>
          <p:nvPr>
            <p:ph type="title"/>
          </p:nvPr>
        </p:nvSpPr>
        <p:spPr>
          <a:xfrm>
            <a:off x="838200" y="365126"/>
            <a:ext cx="10515600" cy="868252"/>
          </a:xfrm>
        </p:spPr>
        <p:txBody>
          <a:bodyPr/>
          <a:lstStyle/>
          <a:p>
            <a:r>
              <a:rPr lang="en-GB" dirty="0"/>
              <a:t>Back to Basics:</a:t>
            </a:r>
          </a:p>
        </p:txBody>
      </p:sp>
      <p:sp>
        <p:nvSpPr>
          <p:cNvPr id="3" name="Content Placeholder 2">
            <a:extLst>
              <a:ext uri="{FF2B5EF4-FFF2-40B4-BE49-F238E27FC236}">
                <a16:creationId xmlns:a16="http://schemas.microsoft.com/office/drawing/2014/main" id="{376B7EAE-EC88-2D6E-8B79-B58F734369B5}"/>
              </a:ext>
            </a:extLst>
          </p:cNvPr>
          <p:cNvSpPr>
            <a:spLocks noGrp="1"/>
          </p:cNvSpPr>
          <p:nvPr>
            <p:ph idx="1"/>
          </p:nvPr>
        </p:nvSpPr>
        <p:spPr>
          <a:xfrm>
            <a:off x="148856" y="1073888"/>
            <a:ext cx="11204944" cy="5103075"/>
          </a:xfrm>
        </p:spPr>
        <p:txBody>
          <a:bodyPr>
            <a:normAutofit lnSpcReduction="10000"/>
          </a:bodyPr>
          <a:lstStyle/>
          <a:p>
            <a:pPr marL="0" indent="0">
              <a:buNone/>
            </a:pPr>
            <a:endParaRPr lang="en-GB" dirty="0"/>
          </a:p>
          <a:p>
            <a:pPr marL="0" indent="0">
              <a:buNone/>
            </a:pPr>
            <a:endParaRPr lang="en-GB" dirty="0"/>
          </a:p>
          <a:p>
            <a:r>
              <a:rPr lang="en-GB" dirty="0"/>
              <a:t>Reading: Rocket Phonics books and sounds/tricky words, Recommended Read Book/ library book/Rainbow Reader</a:t>
            </a:r>
          </a:p>
          <a:p>
            <a:pPr marL="0" indent="0">
              <a:buNone/>
            </a:pPr>
            <a:endParaRPr lang="en-GB" dirty="0"/>
          </a:p>
          <a:p>
            <a:r>
              <a:rPr lang="en-GB" dirty="0"/>
              <a:t>Spelling: Spelling Shed </a:t>
            </a:r>
          </a:p>
          <a:p>
            <a:endParaRPr lang="en-GB" dirty="0"/>
          </a:p>
          <a:p>
            <a:r>
              <a:rPr lang="en-GB" dirty="0"/>
              <a:t>Maths: Times Table Rockstars (from Y2) / White Rose Maths (KS1)</a:t>
            </a:r>
          </a:p>
          <a:p>
            <a:endParaRPr lang="en-GB" dirty="0"/>
          </a:p>
          <a:p>
            <a:r>
              <a:rPr lang="en-GB" dirty="0"/>
              <a:t>Additional websites: Purple Mash</a:t>
            </a:r>
          </a:p>
          <a:p>
            <a:endParaRPr lang="en-GB" dirty="0"/>
          </a:p>
          <a:p>
            <a:r>
              <a:rPr lang="en-GB" dirty="0"/>
              <a:t>Additional recommended resources: CGP books</a:t>
            </a:r>
          </a:p>
        </p:txBody>
      </p:sp>
    </p:spTree>
    <p:extLst>
      <p:ext uri="{BB962C8B-B14F-4D97-AF65-F5344CB8AC3E}">
        <p14:creationId xmlns:p14="http://schemas.microsoft.com/office/powerpoint/2010/main" val="3798746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D2194-9375-E229-7591-0B29C578EE1A}"/>
              </a:ext>
            </a:extLst>
          </p:cNvPr>
          <p:cNvSpPr>
            <a:spLocks noGrp="1"/>
          </p:cNvSpPr>
          <p:nvPr>
            <p:ph type="title"/>
          </p:nvPr>
        </p:nvSpPr>
        <p:spPr>
          <a:xfrm>
            <a:off x="552893" y="365125"/>
            <a:ext cx="10800907" cy="1325563"/>
          </a:xfrm>
        </p:spPr>
        <p:txBody>
          <a:bodyPr/>
          <a:lstStyle/>
          <a:p>
            <a:r>
              <a:rPr lang="en-GB" dirty="0"/>
              <a:t>Reading: </a:t>
            </a:r>
          </a:p>
        </p:txBody>
      </p:sp>
      <p:sp>
        <p:nvSpPr>
          <p:cNvPr id="3" name="Content Placeholder 2">
            <a:extLst>
              <a:ext uri="{FF2B5EF4-FFF2-40B4-BE49-F238E27FC236}">
                <a16:creationId xmlns:a16="http://schemas.microsoft.com/office/drawing/2014/main" id="{F5BA1ACA-52B3-4F30-A691-3ED18D01C635}"/>
              </a:ext>
            </a:extLst>
          </p:cNvPr>
          <p:cNvSpPr>
            <a:spLocks noGrp="1"/>
          </p:cNvSpPr>
          <p:nvPr>
            <p:ph idx="1"/>
          </p:nvPr>
        </p:nvSpPr>
        <p:spPr>
          <a:xfrm>
            <a:off x="265813" y="1414130"/>
            <a:ext cx="11674549" cy="5316279"/>
          </a:xfrm>
        </p:spPr>
        <p:txBody>
          <a:bodyPr>
            <a:normAutofit/>
          </a:bodyPr>
          <a:lstStyle/>
          <a:p>
            <a:r>
              <a:rPr lang="en-GB" dirty="0"/>
              <a:t>Reading daily with a parent/carer has a significant impact </a:t>
            </a:r>
          </a:p>
          <a:p>
            <a:pPr marL="0" indent="0">
              <a:buNone/>
            </a:pPr>
            <a:r>
              <a:rPr lang="en-GB" dirty="0"/>
              <a:t>on future attainment. </a:t>
            </a:r>
          </a:p>
          <a:p>
            <a:r>
              <a:rPr lang="en-GB" dirty="0"/>
              <a:t>Reading 4 times a week can be sharing a story before bed or setting aside a time each day for reading. Reading can be: story books, non-fiction, e-books, websites, leaflets, newspapers…) </a:t>
            </a:r>
          </a:p>
          <a:p>
            <a:r>
              <a:rPr lang="en-GB" dirty="0"/>
              <a:t>Your child will be provided with a VIPERS bookmark to support your book discussions at home. </a:t>
            </a:r>
          </a:p>
          <a:p>
            <a:r>
              <a:rPr lang="en-GB" dirty="0"/>
              <a:t>Strategies to support reluctant readers: read a page each; set a time limit 10/15 minutes; end on a positive; encourage and celebrate achievement, however small…</a:t>
            </a:r>
          </a:p>
          <a:p>
            <a:r>
              <a:rPr lang="en-GB" dirty="0"/>
              <a:t>Strategies to challenge readers: Use a thesaurus to find synonyms and antonyms; create their own reading comprehension questions, using the VIPER bookmark, about what they have just read and the answer these questions at the beginning of the next reading session at home…</a:t>
            </a:r>
          </a:p>
          <a:p>
            <a:endParaRPr lang="en-GB" dirty="0"/>
          </a:p>
        </p:txBody>
      </p:sp>
      <p:pic>
        <p:nvPicPr>
          <p:cNvPr id="5" name="Picture 4">
            <a:extLst>
              <a:ext uri="{FF2B5EF4-FFF2-40B4-BE49-F238E27FC236}">
                <a16:creationId xmlns:a16="http://schemas.microsoft.com/office/drawing/2014/main" id="{BC974842-CD5F-8047-D6AC-82B67386974D}"/>
              </a:ext>
            </a:extLst>
          </p:cNvPr>
          <p:cNvPicPr>
            <a:picLocks noChangeAspect="1"/>
          </p:cNvPicPr>
          <p:nvPr/>
        </p:nvPicPr>
        <p:blipFill>
          <a:blip r:embed="rId2"/>
          <a:stretch>
            <a:fillRect/>
          </a:stretch>
        </p:blipFill>
        <p:spPr>
          <a:xfrm>
            <a:off x="8697433" y="0"/>
            <a:ext cx="3494567" cy="2296633"/>
          </a:xfrm>
          <a:prstGeom prst="rect">
            <a:avLst/>
          </a:prstGeom>
        </p:spPr>
      </p:pic>
    </p:spTree>
    <p:extLst>
      <p:ext uri="{BB962C8B-B14F-4D97-AF65-F5344CB8AC3E}">
        <p14:creationId xmlns:p14="http://schemas.microsoft.com/office/powerpoint/2010/main" val="209903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2A4F-DC39-92B4-52E7-35EA569C267B}"/>
              </a:ext>
            </a:extLst>
          </p:cNvPr>
          <p:cNvSpPr>
            <a:spLocks noGrp="1"/>
          </p:cNvSpPr>
          <p:nvPr>
            <p:ph type="title"/>
          </p:nvPr>
        </p:nvSpPr>
        <p:spPr>
          <a:xfrm>
            <a:off x="4562856" y="0"/>
            <a:ext cx="4555172" cy="868680"/>
          </a:xfrm>
        </p:spPr>
        <p:txBody>
          <a:bodyPr/>
          <a:lstStyle/>
          <a:p>
            <a:pPr algn="ctr"/>
            <a:r>
              <a:rPr lang="en-GB" dirty="0"/>
              <a:t>VIPERS Bookmark</a:t>
            </a:r>
          </a:p>
        </p:txBody>
      </p:sp>
      <p:pic>
        <p:nvPicPr>
          <p:cNvPr id="5" name="Content Placeholder 4">
            <a:extLst>
              <a:ext uri="{FF2B5EF4-FFF2-40B4-BE49-F238E27FC236}">
                <a16:creationId xmlns:a16="http://schemas.microsoft.com/office/drawing/2014/main" id="{78A4BAED-CAD0-49CB-A564-4014280E43ED}"/>
              </a:ext>
            </a:extLst>
          </p:cNvPr>
          <p:cNvPicPr>
            <a:picLocks noGrp="1" noChangeAspect="1"/>
          </p:cNvPicPr>
          <p:nvPr>
            <p:ph idx="1"/>
          </p:nvPr>
        </p:nvPicPr>
        <p:blipFill>
          <a:blip r:embed="rId2"/>
          <a:stretch>
            <a:fillRect/>
          </a:stretch>
        </p:blipFill>
        <p:spPr>
          <a:xfrm>
            <a:off x="159063" y="274320"/>
            <a:ext cx="3817514" cy="6583680"/>
          </a:xfrm>
        </p:spPr>
      </p:pic>
      <p:pic>
        <p:nvPicPr>
          <p:cNvPr id="7" name="Picture 6">
            <a:extLst>
              <a:ext uri="{FF2B5EF4-FFF2-40B4-BE49-F238E27FC236}">
                <a16:creationId xmlns:a16="http://schemas.microsoft.com/office/drawing/2014/main" id="{CD852422-894A-C3B9-3198-06273D35D0FC}"/>
              </a:ext>
            </a:extLst>
          </p:cNvPr>
          <p:cNvPicPr>
            <a:picLocks noChangeAspect="1"/>
          </p:cNvPicPr>
          <p:nvPr/>
        </p:nvPicPr>
        <p:blipFill>
          <a:blip r:embed="rId3"/>
          <a:stretch>
            <a:fillRect/>
          </a:stretch>
        </p:blipFill>
        <p:spPr>
          <a:xfrm>
            <a:off x="6716770" y="775628"/>
            <a:ext cx="5353281" cy="5963500"/>
          </a:xfrm>
          <a:prstGeom prst="rect">
            <a:avLst/>
          </a:prstGeom>
        </p:spPr>
      </p:pic>
    </p:spTree>
    <p:extLst>
      <p:ext uri="{BB962C8B-B14F-4D97-AF65-F5344CB8AC3E}">
        <p14:creationId xmlns:p14="http://schemas.microsoft.com/office/powerpoint/2010/main" val="417812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1092-F6A8-C8BE-F82A-0FC9F3E3523D}"/>
              </a:ext>
            </a:extLst>
          </p:cNvPr>
          <p:cNvSpPr>
            <a:spLocks noGrp="1"/>
          </p:cNvSpPr>
          <p:nvPr>
            <p:ph type="title"/>
          </p:nvPr>
        </p:nvSpPr>
        <p:spPr/>
        <p:txBody>
          <a:bodyPr/>
          <a:lstStyle/>
          <a:p>
            <a:r>
              <a:rPr lang="en-GB" dirty="0"/>
              <a:t>Spelling:                                       </a:t>
            </a:r>
          </a:p>
        </p:txBody>
      </p:sp>
      <p:pic>
        <p:nvPicPr>
          <p:cNvPr id="7" name="Content Placeholder 6">
            <a:extLst>
              <a:ext uri="{FF2B5EF4-FFF2-40B4-BE49-F238E27FC236}">
                <a16:creationId xmlns:a16="http://schemas.microsoft.com/office/drawing/2014/main" id="{5ADE1447-F699-EC00-558C-623E2B5D226D}"/>
              </a:ext>
            </a:extLst>
          </p:cNvPr>
          <p:cNvPicPr>
            <a:picLocks noGrp="1" noChangeAspect="1"/>
          </p:cNvPicPr>
          <p:nvPr>
            <p:ph idx="1"/>
          </p:nvPr>
        </p:nvPicPr>
        <p:blipFill>
          <a:blip r:embed="rId2"/>
          <a:stretch>
            <a:fillRect/>
          </a:stretch>
        </p:blipFill>
        <p:spPr>
          <a:xfrm>
            <a:off x="542261" y="1520456"/>
            <a:ext cx="9686260" cy="4656507"/>
          </a:xfrm>
        </p:spPr>
      </p:pic>
      <p:pic>
        <p:nvPicPr>
          <p:cNvPr id="5" name="Picture 4">
            <a:extLst>
              <a:ext uri="{FF2B5EF4-FFF2-40B4-BE49-F238E27FC236}">
                <a16:creationId xmlns:a16="http://schemas.microsoft.com/office/drawing/2014/main" id="{340FC438-10B1-D05F-D4CF-0D1F5578FC09}"/>
              </a:ext>
            </a:extLst>
          </p:cNvPr>
          <p:cNvPicPr>
            <a:picLocks noChangeAspect="1"/>
          </p:cNvPicPr>
          <p:nvPr/>
        </p:nvPicPr>
        <p:blipFill>
          <a:blip r:embed="rId3"/>
          <a:stretch>
            <a:fillRect/>
          </a:stretch>
        </p:blipFill>
        <p:spPr>
          <a:xfrm>
            <a:off x="6596395" y="499268"/>
            <a:ext cx="3486150" cy="1191420"/>
          </a:xfrm>
          <a:prstGeom prst="rect">
            <a:avLst/>
          </a:prstGeom>
        </p:spPr>
      </p:pic>
    </p:spTree>
    <p:extLst>
      <p:ext uri="{BB962C8B-B14F-4D97-AF65-F5344CB8AC3E}">
        <p14:creationId xmlns:p14="http://schemas.microsoft.com/office/powerpoint/2010/main" val="3308493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02BB-996C-A52A-DBC6-EE741B885142}"/>
              </a:ext>
            </a:extLst>
          </p:cNvPr>
          <p:cNvSpPr>
            <a:spLocks noGrp="1"/>
          </p:cNvSpPr>
          <p:nvPr>
            <p:ph type="title"/>
          </p:nvPr>
        </p:nvSpPr>
        <p:spPr>
          <a:xfrm>
            <a:off x="838200" y="127381"/>
            <a:ext cx="10515600" cy="1559368"/>
          </a:xfrm>
        </p:spPr>
        <p:txBody>
          <a:bodyPr>
            <a:normAutofit fontScale="90000"/>
          </a:bodyPr>
          <a:lstStyle/>
          <a:p>
            <a:r>
              <a:rPr lang="en-GB" dirty="0"/>
              <a:t>Maths: </a:t>
            </a:r>
            <a:br>
              <a:rPr lang="en-GB" dirty="0"/>
            </a:br>
            <a:br>
              <a:rPr lang="en-GB" dirty="0"/>
            </a:br>
            <a:endParaRPr lang="en-GB" dirty="0"/>
          </a:p>
        </p:txBody>
      </p:sp>
      <p:pic>
        <p:nvPicPr>
          <p:cNvPr id="5" name="Content Placeholder 4">
            <a:extLst>
              <a:ext uri="{FF2B5EF4-FFF2-40B4-BE49-F238E27FC236}">
                <a16:creationId xmlns:a16="http://schemas.microsoft.com/office/drawing/2014/main" id="{D0AA7D86-2C0F-C951-B051-29D27B5E1C2F}"/>
              </a:ext>
            </a:extLst>
          </p:cNvPr>
          <p:cNvPicPr>
            <a:picLocks noGrp="1" noChangeAspect="1"/>
          </p:cNvPicPr>
          <p:nvPr>
            <p:ph idx="1"/>
          </p:nvPr>
        </p:nvPicPr>
        <p:blipFill>
          <a:blip r:embed="rId2"/>
          <a:stretch>
            <a:fillRect/>
          </a:stretch>
        </p:blipFill>
        <p:spPr>
          <a:xfrm>
            <a:off x="8527312" y="0"/>
            <a:ext cx="3664688" cy="2169042"/>
          </a:xfrm>
        </p:spPr>
      </p:pic>
      <p:pic>
        <p:nvPicPr>
          <p:cNvPr id="7" name="Picture 6">
            <a:extLst>
              <a:ext uri="{FF2B5EF4-FFF2-40B4-BE49-F238E27FC236}">
                <a16:creationId xmlns:a16="http://schemas.microsoft.com/office/drawing/2014/main" id="{68660187-429D-BFBB-0849-A2FB02E4CA97}"/>
              </a:ext>
            </a:extLst>
          </p:cNvPr>
          <p:cNvPicPr>
            <a:picLocks noChangeAspect="1"/>
          </p:cNvPicPr>
          <p:nvPr/>
        </p:nvPicPr>
        <p:blipFill>
          <a:blip r:embed="rId3"/>
          <a:stretch>
            <a:fillRect/>
          </a:stretch>
        </p:blipFill>
        <p:spPr>
          <a:xfrm>
            <a:off x="92149" y="759618"/>
            <a:ext cx="5400675" cy="3669451"/>
          </a:xfrm>
          <a:prstGeom prst="rect">
            <a:avLst/>
          </a:prstGeom>
        </p:spPr>
      </p:pic>
      <p:pic>
        <p:nvPicPr>
          <p:cNvPr id="9" name="Picture 8">
            <a:extLst>
              <a:ext uri="{FF2B5EF4-FFF2-40B4-BE49-F238E27FC236}">
                <a16:creationId xmlns:a16="http://schemas.microsoft.com/office/drawing/2014/main" id="{CA1490D9-13E5-3A2F-ADFF-AFF320038710}"/>
              </a:ext>
            </a:extLst>
          </p:cNvPr>
          <p:cNvPicPr>
            <a:picLocks noChangeAspect="1"/>
          </p:cNvPicPr>
          <p:nvPr/>
        </p:nvPicPr>
        <p:blipFill>
          <a:blip r:embed="rId4"/>
          <a:stretch>
            <a:fillRect/>
          </a:stretch>
        </p:blipFill>
        <p:spPr>
          <a:xfrm>
            <a:off x="5401339" y="2169042"/>
            <a:ext cx="6698512" cy="4688958"/>
          </a:xfrm>
          <a:prstGeom prst="rect">
            <a:avLst/>
          </a:prstGeom>
        </p:spPr>
      </p:pic>
    </p:spTree>
    <p:extLst>
      <p:ext uri="{BB962C8B-B14F-4D97-AF65-F5344CB8AC3E}">
        <p14:creationId xmlns:p14="http://schemas.microsoft.com/office/powerpoint/2010/main" val="4067190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E7F9-AABC-988E-15C7-7FD4F897705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AFD8615-420E-E9DD-A15E-58FB757B2931}"/>
              </a:ext>
            </a:extLst>
          </p:cNvPr>
          <p:cNvPicPr>
            <a:picLocks noGrp="1" noChangeAspect="1"/>
          </p:cNvPicPr>
          <p:nvPr>
            <p:ph idx="1"/>
          </p:nvPr>
        </p:nvPicPr>
        <p:blipFill>
          <a:blip r:embed="rId2"/>
          <a:stretch>
            <a:fillRect/>
          </a:stretch>
        </p:blipFill>
        <p:spPr>
          <a:xfrm>
            <a:off x="0" y="-233916"/>
            <a:ext cx="12004158" cy="7091915"/>
          </a:xfrm>
        </p:spPr>
      </p:pic>
    </p:spTree>
    <p:extLst>
      <p:ext uri="{BB962C8B-B14F-4D97-AF65-F5344CB8AC3E}">
        <p14:creationId xmlns:p14="http://schemas.microsoft.com/office/powerpoint/2010/main" val="2117071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78E8-CB66-397F-0381-242D0899374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984BF4B-AC57-2573-FD47-9418057CA20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77859E0-3FC4-151B-E4F0-5E79FD9322E5}"/>
              </a:ext>
            </a:extLst>
          </p:cNvPr>
          <p:cNvPicPr>
            <a:picLocks noChangeAspect="1"/>
          </p:cNvPicPr>
          <p:nvPr/>
        </p:nvPicPr>
        <p:blipFill>
          <a:blip r:embed="rId2"/>
          <a:stretch>
            <a:fillRect/>
          </a:stretch>
        </p:blipFill>
        <p:spPr>
          <a:xfrm>
            <a:off x="0" y="0"/>
            <a:ext cx="12192000" cy="6985591"/>
          </a:xfrm>
          <a:prstGeom prst="rect">
            <a:avLst/>
          </a:prstGeom>
        </p:spPr>
      </p:pic>
    </p:spTree>
    <p:extLst>
      <p:ext uri="{BB962C8B-B14F-4D97-AF65-F5344CB8AC3E}">
        <p14:creationId xmlns:p14="http://schemas.microsoft.com/office/powerpoint/2010/main" val="2046052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A75D-F392-DBD3-3E08-5B2A182551CD}"/>
              </a:ext>
            </a:extLst>
          </p:cNvPr>
          <p:cNvSpPr>
            <a:spLocks noGrp="1"/>
          </p:cNvSpPr>
          <p:nvPr>
            <p:ph type="title"/>
          </p:nvPr>
        </p:nvSpPr>
        <p:spPr/>
        <p:txBody>
          <a:bodyPr/>
          <a:lstStyle/>
          <a:p>
            <a:r>
              <a:rPr lang="en-GB" dirty="0"/>
              <a:t>Paper based learning: CGP Books </a:t>
            </a:r>
          </a:p>
        </p:txBody>
      </p:sp>
      <p:pic>
        <p:nvPicPr>
          <p:cNvPr id="5" name="Content Placeholder 4">
            <a:extLst>
              <a:ext uri="{FF2B5EF4-FFF2-40B4-BE49-F238E27FC236}">
                <a16:creationId xmlns:a16="http://schemas.microsoft.com/office/drawing/2014/main" id="{501D211F-630E-D62A-22E1-6849BD5FF1E9}"/>
              </a:ext>
            </a:extLst>
          </p:cNvPr>
          <p:cNvPicPr>
            <a:picLocks noGrp="1" noChangeAspect="1"/>
          </p:cNvPicPr>
          <p:nvPr>
            <p:ph idx="1"/>
          </p:nvPr>
        </p:nvPicPr>
        <p:blipFill>
          <a:blip r:embed="rId2"/>
          <a:stretch>
            <a:fillRect/>
          </a:stretch>
        </p:blipFill>
        <p:spPr>
          <a:xfrm>
            <a:off x="0" y="1265274"/>
            <a:ext cx="12192000" cy="5592726"/>
          </a:xfrm>
        </p:spPr>
      </p:pic>
    </p:spTree>
    <p:extLst>
      <p:ext uri="{BB962C8B-B14F-4D97-AF65-F5344CB8AC3E}">
        <p14:creationId xmlns:p14="http://schemas.microsoft.com/office/powerpoint/2010/main" val="230774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9253-25DE-5918-C453-13D779EE8F1A}"/>
              </a:ext>
            </a:extLst>
          </p:cNvPr>
          <p:cNvSpPr>
            <a:spLocks noGrp="1"/>
          </p:cNvSpPr>
          <p:nvPr>
            <p:ph type="title"/>
          </p:nvPr>
        </p:nvSpPr>
        <p:spPr>
          <a:xfrm>
            <a:off x="281876" y="217084"/>
            <a:ext cx="8534400" cy="1507067"/>
          </a:xfrm>
        </p:spPr>
        <p:txBody>
          <a:bodyPr/>
          <a:lstStyle/>
          <a:p>
            <a:r>
              <a:rPr lang="en-GB" dirty="0"/>
              <a:t>Homework</a:t>
            </a:r>
          </a:p>
        </p:txBody>
      </p:sp>
      <p:sp>
        <p:nvSpPr>
          <p:cNvPr id="3" name="Content Placeholder 2">
            <a:extLst>
              <a:ext uri="{FF2B5EF4-FFF2-40B4-BE49-F238E27FC236}">
                <a16:creationId xmlns:a16="http://schemas.microsoft.com/office/drawing/2014/main" id="{B7D5BC9D-796B-66E2-D15F-F50D58372910}"/>
              </a:ext>
            </a:extLst>
          </p:cNvPr>
          <p:cNvSpPr>
            <a:spLocks noGrp="1"/>
          </p:cNvSpPr>
          <p:nvPr>
            <p:ph idx="1"/>
          </p:nvPr>
        </p:nvSpPr>
        <p:spPr>
          <a:xfrm>
            <a:off x="417576" y="1385210"/>
            <a:ext cx="10515600" cy="4773465"/>
          </a:xfrm>
        </p:spPr>
        <p:txBody>
          <a:bodyPr>
            <a:noAutofit/>
          </a:bodyPr>
          <a:lstStyle/>
          <a:p>
            <a:pPr marL="0" indent="0">
              <a:buNone/>
            </a:pPr>
            <a:r>
              <a:rPr lang="en-GB" sz="4000" dirty="0"/>
              <a:t>To </a:t>
            </a:r>
            <a:r>
              <a:rPr lang="en-GB" sz="2800" dirty="0"/>
              <a:t>summarise, we hope this proposed homework will help your child to:</a:t>
            </a:r>
          </a:p>
          <a:p>
            <a:r>
              <a:rPr lang="en-GB" sz="2800" dirty="0"/>
              <a:t>Learn how to organise and manage their time, developing good study habits</a:t>
            </a:r>
          </a:p>
          <a:p>
            <a:r>
              <a:rPr lang="en-GB" sz="2800" dirty="0"/>
              <a:t>Take some responsibility for their own learning</a:t>
            </a:r>
          </a:p>
          <a:p>
            <a:r>
              <a:rPr lang="en-GB" sz="2800" dirty="0"/>
              <a:t>Consolidate and reinforce what they have learnt in school</a:t>
            </a:r>
          </a:p>
          <a:p>
            <a:r>
              <a:rPr lang="en-GB" sz="2800" dirty="0"/>
              <a:t>Inform you of their learning and offer an opportunity for you to support, encourage and be involved. </a:t>
            </a:r>
          </a:p>
        </p:txBody>
      </p:sp>
    </p:spTree>
    <p:extLst>
      <p:ext uri="{BB962C8B-B14F-4D97-AF65-F5344CB8AC3E}">
        <p14:creationId xmlns:p14="http://schemas.microsoft.com/office/powerpoint/2010/main" val="240032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E376-3A37-AB6B-C412-FA3586B6A0CF}"/>
              </a:ext>
            </a:extLst>
          </p:cNvPr>
          <p:cNvSpPr>
            <a:spLocks noGrp="1"/>
          </p:cNvSpPr>
          <p:nvPr>
            <p:ph type="ctrTitle"/>
          </p:nvPr>
        </p:nvSpPr>
        <p:spPr>
          <a:xfrm>
            <a:off x="684211" y="685799"/>
            <a:ext cx="9559245" cy="2971801"/>
          </a:xfrm>
        </p:spPr>
        <p:txBody>
          <a:bodyPr>
            <a:normAutofit/>
          </a:bodyPr>
          <a:lstStyle/>
          <a:p>
            <a:r>
              <a:rPr lang="en-GB" dirty="0"/>
              <a:t>Attendance 2024-2025</a:t>
            </a:r>
            <a:br>
              <a:rPr lang="en-GB" dirty="0"/>
            </a:br>
            <a:br>
              <a:rPr lang="en-GB" dirty="0"/>
            </a:br>
            <a:endParaRPr lang="en-GB" dirty="0"/>
          </a:p>
        </p:txBody>
      </p:sp>
      <p:pic>
        <p:nvPicPr>
          <p:cNvPr id="6" name="Picture 5">
            <a:extLst>
              <a:ext uri="{FF2B5EF4-FFF2-40B4-BE49-F238E27FC236}">
                <a16:creationId xmlns:a16="http://schemas.microsoft.com/office/drawing/2014/main" id="{0F03BB56-221A-CAA8-20A5-A1E07EBCF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768" y="3429000"/>
            <a:ext cx="1764792" cy="1764792"/>
          </a:xfrm>
          <a:prstGeom prst="rect">
            <a:avLst/>
          </a:prstGeom>
        </p:spPr>
      </p:pic>
    </p:spTree>
    <p:extLst>
      <p:ext uri="{BB962C8B-B14F-4D97-AF65-F5344CB8AC3E}">
        <p14:creationId xmlns:p14="http://schemas.microsoft.com/office/powerpoint/2010/main" val="97294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3073ED-2512-A5F4-7FE8-B56F9FA271CE}"/>
              </a:ext>
            </a:extLst>
          </p:cNvPr>
          <p:cNvSpPr>
            <a:spLocks noGrp="1"/>
          </p:cNvSpPr>
          <p:nvPr>
            <p:ph idx="1"/>
          </p:nvPr>
        </p:nvSpPr>
        <p:spPr>
          <a:xfrm>
            <a:off x="89301" y="1203593"/>
            <a:ext cx="10784347" cy="6172200"/>
          </a:xfrm>
        </p:spPr>
        <p:txBody>
          <a:bodyPr>
            <a:normAutofit lnSpcReduction="10000"/>
          </a:bodyPr>
          <a:lstStyle/>
          <a:p>
            <a:pPr marL="0" lvl="0" indent="0">
              <a:spcAft>
                <a:spcPts val="1000"/>
              </a:spcAft>
              <a:buNone/>
            </a:pPr>
            <a:r>
              <a:rPr lang="en-US" dirty="0">
                <a:effectLst/>
                <a:latin typeface="Arial" panose="020B0604020202020204" pitchFamily="34" charset="0"/>
                <a:ea typeface="Times New Roman" panose="02020603050405020304" pitchFamily="18" charset="0"/>
              </a:rPr>
              <a:t>The Education Act 1996 states that:</a:t>
            </a:r>
            <a:endParaRPr lang="en-GB"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800" dirty="0">
                <a:solidFill>
                  <a:srgbClr val="000000"/>
                </a:solidFill>
                <a:effectLst/>
                <a:latin typeface="Arial" panose="020B0604020202020204" pitchFamily="34" charset="0"/>
                <a:ea typeface="Arial" panose="020B0604020202020204" pitchFamily="34" charset="0"/>
              </a:rPr>
              <a:t>All pupils of compulsory school age receive a suitable full-time education by regular attendance at school or otherwise</a:t>
            </a:r>
            <a:endParaRPr lang="en-GB" sz="28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800" dirty="0">
                <a:solidFill>
                  <a:srgbClr val="000000"/>
                </a:solidFill>
                <a:effectLst/>
                <a:latin typeface="Arial" panose="020B0604020202020204" pitchFamily="34" charset="0"/>
                <a:ea typeface="Arial" panose="020B0604020202020204" pitchFamily="34" charset="0"/>
              </a:rPr>
              <a:t>The Local Authority must provide school places to parents who wish their children to be educated at school</a:t>
            </a:r>
            <a:endParaRPr lang="en-GB" sz="28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800" dirty="0">
                <a:solidFill>
                  <a:srgbClr val="000000"/>
                </a:solidFill>
                <a:effectLst/>
                <a:latin typeface="Arial" panose="020B0604020202020204" pitchFamily="34" charset="0"/>
                <a:ea typeface="Arial" panose="020B0604020202020204" pitchFamily="34" charset="0"/>
              </a:rPr>
              <a:t>The school must complete attendance registers at the beginning of the morning session and during the afternoon session</a:t>
            </a:r>
            <a:endParaRPr lang="en-GB" sz="28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800" dirty="0">
                <a:solidFill>
                  <a:srgbClr val="000000"/>
                </a:solidFill>
                <a:effectLst/>
                <a:latin typeface="Arial" panose="020B0604020202020204" pitchFamily="34" charset="0"/>
                <a:ea typeface="Arial" panose="020B0604020202020204" pitchFamily="34" charset="0"/>
              </a:rPr>
              <a:t>The school must report to the Local Authority pupils who are absent for more than ten days without explanation</a:t>
            </a:r>
            <a:endParaRPr lang="en-GB" sz="28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800" dirty="0">
                <a:solidFill>
                  <a:srgbClr val="000000"/>
                </a:solidFill>
                <a:effectLst/>
                <a:latin typeface="Arial" panose="020B0604020202020204" pitchFamily="34" charset="0"/>
                <a:ea typeface="Arial" panose="020B0604020202020204" pitchFamily="34" charset="0"/>
              </a:rPr>
              <a:t>The Local Authority has a duty to ensure that parents fulfil their legal responsibilities</a:t>
            </a:r>
            <a:endParaRPr lang="en-GB" sz="2800" dirty="0">
              <a:effectLs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r>
              <a:rPr lang="en-US" sz="2800" dirty="0">
                <a:solidFill>
                  <a:srgbClr val="000000"/>
                </a:solidFill>
                <a:effectLst/>
                <a:latin typeface="Arial" panose="020B0604020202020204" pitchFamily="34" charset="0"/>
                <a:ea typeface="Arial" panose="020B0604020202020204" pitchFamily="34" charset="0"/>
              </a:rPr>
              <a:t>Failure by parents to ensure the regular attendance at school of a registered pupil is an offence punishable by law</a:t>
            </a:r>
            <a:endParaRPr lang="en-GB" sz="2800" dirty="0">
              <a:effectLst/>
              <a:latin typeface="Arial" panose="020B0604020202020204" pitchFamily="34" charset="0"/>
              <a:ea typeface="Times New Roman" panose="02020603050405020304" pitchFamily="18" charset="0"/>
            </a:endParaRP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0098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3BDCA-ED01-870A-CEE6-F91033C95F63}"/>
              </a:ext>
            </a:extLst>
          </p:cNvPr>
          <p:cNvSpPr>
            <a:spLocks noGrp="1"/>
          </p:cNvSpPr>
          <p:nvPr>
            <p:ph idx="1"/>
          </p:nvPr>
        </p:nvSpPr>
        <p:spPr>
          <a:xfrm>
            <a:off x="684212" y="685800"/>
            <a:ext cx="11103836" cy="3615267"/>
          </a:xfrm>
        </p:spPr>
        <p:txBody>
          <a:bodyPr>
            <a:normAutofit fontScale="92500" lnSpcReduction="20000"/>
          </a:bodyPr>
          <a:lstStyle/>
          <a:p>
            <a:r>
              <a:rPr lang="en-GB" sz="3600" dirty="0">
                <a:solidFill>
                  <a:schemeClr val="bg1"/>
                </a:solidFill>
              </a:rPr>
              <a:t>School starts at 8.45am.</a:t>
            </a:r>
          </a:p>
          <a:p>
            <a:r>
              <a:rPr lang="en-GB" sz="3600" dirty="0">
                <a:solidFill>
                  <a:schemeClr val="bg1"/>
                </a:solidFill>
              </a:rPr>
              <a:t>Registers are taken at 8.50am.</a:t>
            </a:r>
          </a:p>
          <a:p>
            <a:r>
              <a:rPr lang="en-GB" sz="3600" dirty="0">
                <a:solidFill>
                  <a:schemeClr val="bg1"/>
                </a:solidFill>
              </a:rPr>
              <a:t>If your child arrives after 8.50am they will receive a late mark (L).</a:t>
            </a:r>
          </a:p>
          <a:p>
            <a:r>
              <a:rPr lang="en-GB" sz="3600" dirty="0">
                <a:solidFill>
                  <a:schemeClr val="bg1"/>
                </a:solidFill>
              </a:rPr>
              <a:t>If your child arrives after 9.20am they will be marked as a (U) code which is unauthorised.</a:t>
            </a:r>
          </a:p>
          <a:p>
            <a:r>
              <a:rPr lang="en-GB" sz="3600" dirty="0">
                <a:solidFill>
                  <a:schemeClr val="bg1"/>
                </a:solidFill>
              </a:rPr>
              <a:t>Each school day counts as 2 sessions – am and pm.  </a:t>
            </a:r>
          </a:p>
        </p:txBody>
      </p:sp>
    </p:spTree>
    <p:extLst>
      <p:ext uri="{BB962C8B-B14F-4D97-AF65-F5344CB8AC3E}">
        <p14:creationId xmlns:p14="http://schemas.microsoft.com/office/powerpoint/2010/main" val="383997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19D5-C510-C684-4C7C-71C71F36DA23}"/>
              </a:ext>
            </a:extLst>
          </p:cNvPr>
          <p:cNvSpPr>
            <a:spLocks noGrp="1"/>
          </p:cNvSpPr>
          <p:nvPr>
            <p:ph type="title"/>
          </p:nvPr>
        </p:nvSpPr>
        <p:spPr>
          <a:xfrm>
            <a:off x="8021445" y="869144"/>
            <a:ext cx="3657600" cy="1371600"/>
          </a:xfrm>
        </p:spPr>
        <p:txBody>
          <a:bodyPr/>
          <a:lstStyle/>
          <a:p>
            <a:r>
              <a:rPr lang="en-GB" dirty="0"/>
              <a:t>Every Day counts…</a:t>
            </a:r>
          </a:p>
        </p:txBody>
      </p:sp>
      <p:pic>
        <p:nvPicPr>
          <p:cNvPr id="6" name="Content Placeholder 5">
            <a:extLst>
              <a:ext uri="{FF2B5EF4-FFF2-40B4-BE49-F238E27FC236}">
                <a16:creationId xmlns:a16="http://schemas.microsoft.com/office/drawing/2014/main" id="{0CB1C3EA-9306-5E42-0E5E-BA09D45089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87" y="1001486"/>
            <a:ext cx="7700640" cy="4473808"/>
          </a:xfrm>
        </p:spPr>
      </p:pic>
    </p:spTree>
    <p:extLst>
      <p:ext uri="{BB962C8B-B14F-4D97-AF65-F5344CB8AC3E}">
        <p14:creationId xmlns:p14="http://schemas.microsoft.com/office/powerpoint/2010/main" val="425001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6E13BED-8750-6B27-E9DD-4505ABADA6B4}"/>
              </a:ext>
            </a:extLst>
          </p:cNvPr>
          <p:cNvSpPr>
            <a:spLocks noGrp="1"/>
          </p:cNvSpPr>
          <p:nvPr>
            <p:ph idx="1"/>
          </p:nvPr>
        </p:nvSpPr>
        <p:spPr>
          <a:xfrm>
            <a:off x="1773577" y="87085"/>
            <a:ext cx="8644845" cy="5308600"/>
          </a:xfrm>
        </p:spPr>
        <p:txBody>
          <a:bodyPr>
            <a:normAutofit/>
          </a:bodyPr>
          <a:lstStyle/>
          <a:p>
            <a:pPr algn="ctr"/>
            <a:r>
              <a:rPr lang="en-GB" sz="4800" dirty="0">
                <a:solidFill>
                  <a:schemeClr val="bg1"/>
                </a:solidFill>
              </a:rPr>
              <a:t>IS MY CHILD TOO ILL TO GO TO SCHOOL?</a:t>
            </a:r>
          </a:p>
          <a:p>
            <a:pPr algn="ctr"/>
            <a:endParaRPr lang="en-GB" sz="4800" dirty="0">
              <a:solidFill>
                <a:schemeClr val="bg1"/>
              </a:solidFill>
            </a:endParaRPr>
          </a:p>
          <a:p>
            <a:pPr algn="ctr"/>
            <a:r>
              <a:rPr lang="en-GB" sz="4800" dirty="0">
                <a:solidFill>
                  <a:schemeClr val="bg1"/>
                </a:solidFill>
              </a:rPr>
              <a:t>NHS – too ill for school…</a:t>
            </a:r>
          </a:p>
        </p:txBody>
      </p:sp>
    </p:spTree>
    <p:extLst>
      <p:ext uri="{BB962C8B-B14F-4D97-AF65-F5344CB8AC3E}">
        <p14:creationId xmlns:p14="http://schemas.microsoft.com/office/powerpoint/2010/main" val="242669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4130D-8D0C-F136-15E8-DA62D0EB8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64" y="176269"/>
            <a:ext cx="3252731" cy="3252731"/>
          </a:xfrm>
          <a:prstGeom prst="rect">
            <a:avLst/>
          </a:prstGeom>
        </p:spPr>
      </p:pic>
      <p:sp>
        <p:nvSpPr>
          <p:cNvPr id="4" name="TextBox 3">
            <a:extLst>
              <a:ext uri="{FF2B5EF4-FFF2-40B4-BE49-F238E27FC236}">
                <a16:creationId xmlns:a16="http://schemas.microsoft.com/office/drawing/2014/main" id="{E7F5E19D-5B33-77A2-BD4E-0250DA8923FA}"/>
              </a:ext>
            </a:extLst>
          </p:cNvPr>
          <p:cNvSpPr txBox="1"/>
          <p:nvPr/>
        </p:nvSpPr>
        <p:spPr>
          <a:xfrm>
            <a:off x="3496019" y="11016"/>
            <a:ext cx="8545417" cy="7048083"/>
          </a:xfrm>
          <a:prstGeom prst="rect">
            <a:avLst/>
          </a:prstGeom>
          <a:noFill/>
        </p:spPr>
        <p:txBody>
          <a:bodyPr wrap="square" rtlCol="0">
            <a:spAutoFit/>
          </a:bodyPr>
          <a:lstStyle/>
          <a:p>
            <a:pPr algn="l"/>
            <a:r>
              <a:rPr lang="en-GB" sz="1600" b="1" i="0" dirty="0">
                <a:solidFill>
                  <a:srgbClr val="212B32"/>
                </a:solidFill>
                <a:effectLst/>
                <a:latin typeface="Frutiger W01"/>
              </a:rPr>
              <a:t>High temperature</a:t>
            </a:r>
          </a:p>
          <a:p>
            <a:pPr algn="l"/>
            <a:r>
              <a:rPr lang="en-GB" sz="1600" b="0" i="0" dirty="0">
                <a:solidFill>
                  <a:srgbClr val="212B32"/>
                </a:solidFill>
                <a:effectLst/>
                <a:latin typeface="Frutiger W01"/>
              </a:rPr>
              <a:t>If your child has a </a:t>
            </a:r>
            <a:r>
              <a:rPr lang="en-GB" sz="1600" b="0" i="0" dirty="0">
                <a:solidFill>
                  <a:srgbClr val="005EB8"/>
                </a:solidFill>
                <a:effectLst/>
                <a:latin typeface="Frutiger W01"/>
                <a:hlinkClick r:id="rId4"/>
              </a:rPr>
              <a:t>high temperature</a:t>
            </a:r>
            <a:r>
              <a:rPr lang="en-GB" sz="1600" b="0" i="0" dirty="0">
                <a:solidFill>
                  <a:srgbClr val="212B32"/>
                </a:solidFill>
                <a:effectLst/>
                <a:latin typeface="Frutiger W01"/>
              </a:rPr>
              <a:t>, keep them off school until it goes away.</a:t>
            </a:r>
          </a:p>
          <a:p>
            <a:endParaRPr lang="en-GB" sz="1600" dirty="0"/>
          </a:p>
          <a:p>
            <a:pPr algn="l"/>
            <a:r>
              <a:rPr lang="en-GB" sz="1600" b="1" i="0" dirty="0">
                <a:solidFill>
                  <a:srgbClr val="212B32"/>
                </a:solidFill>
                <a:effectLst/>
                <a:latin typeface="Frutiger W01"/>
              </a:rPr>
              <a:t>Coughs and colds</a:t>
            </a:r>
          </a:p>
          <a:p>
            <a:pPr algn="l"/>
            <a:r>
              <a:rPr lang="en-GB" sz="1600" b="0" i="0" dirty="0">
                <a:solidFill>
                  <a:srgbClr val="212B32"/>
                </a:solidFill>
                <a:effectLst/>
                <a:latin typeface="Frutiger W01"/>
              </a:rPr>
              <a:t>It's fine to send your child to school with a minor </a:t>
            </a:r>
            <a:r>
              <a:rPr lang="en-GB" sz="1600" b="0" i="0" dirty="0">
                <a:solidFill>
                  <a:srgbClr val="005EB8"/>
                </a:solidFill>
                <a:effectLst/>
                <a:latin typeface="Frutiger W01"/>
                <a:hlinkClick r:id="rId5"/>
              </a:rPr>
              <a:t>cough</a:t>
            </a:r>
            <a:r>
              <a:rPr lang="en-GB" sz="1600" b="0" i="0" dirty="0">
                <a:solidFill>
                  <a:srgbClr val="212B32"/>
                </a:solidFill>
                <a:effectLst/>
                <a:latin typeface="Frutiger W01"/>
              </a:rPr>
              <a:t> or </a:t>
            </a:r>
            <a:r>
              <a:rPr lang="en-GB" sz="1600" b="0" i="0" dirty="0">
                <a:solidFill>
                  <a:srgbClr val="005EB8"/>
                </a:solidFill>
                <a:effectLst/>
                <a:latin typeface="Frutiger W01"/>
                <a:hlinkClick r:id="rId6"/>
              </a:rPr>
              <a:t>common cold</a:t>
            </a:r>
            <a:r>
              <a:rPr lang="en-GB" sz="1600" b="0" i="0" dirty="0">
                <a:solidFill>
                  <a:srgbClr val="212B32"/>
                </a:solidFill>
                <a:effectLst/>
                <a:latin typeface="Frutiger W01"/>
              </a:rPr>
              <a:t>. But if they have a high temperature, keep them off school until it goes.</a:t>
            </a:r>
          </a:p>
          <a:p>
            <a:endParaRPr lang="en-GB" sz="1600" dirty="0"/>
          </a:p>
          <a:p>
            <a:pPr algn="l"/>
            <a:r>
              <a:rPr lang="en-GB" sz="1600" b="1" i="0" dirty="0">
                <a:solidFill>
                  <a:srgbClr val="212B32"/>
                </a:solidFill>
                <a:effectLst/>
                <a:latin typeface="Frutiger W01"/>
              </a:rPr>
              <a:t>Chickenpox</a:t>
            </a:r>
          </a:p>
          <a:p>
            <a:pPr algn="l"/>
            <a:r>
              <a:rPr lang="en-GB" sz="1600" b="0" i="0" dirty="0">
                <a:solidFill>
                  <a:srgbClr val="212B32"/>
                </a:solidFill>
                <a:effectLst/>
                <a:latin typeface="Frutiger W01"/>
              </a:rPr>
              <a:t>If your child has </a:t>
            </a:r>
            <a:r>
              <a:rPr lang="en-GB" sz="1600" b="0" i="0" dirty="0">
                <a:solidFill>
                  <a:srgbClr val="005EB8"/>
                </a:solidFill>
                <a:effectLst/>
                <a:latin typeface="Frutiger W01"/>
                <a:hlinkClick r:id="rId7"/>
              </a:rPr>
              <a:t>chickenpox</a:t>
            </a:r>
            <a:r>
              <a:rPr lang="en-GB" sz="1600" b="0" i="0" dirty="0">
                <a:solidFill>
                  <a:srgbClr val="212B32"/>
                </a:solidFill>
                <a:effectLst/>
                <a:latin typeface="Frutiger W01"/>
              </a:rPr>
              <a:t>, keep them off school until all the spots have crusted over.</a:t>
            </a:r>
          </a:p>
          <a:p>
            <a:pPr algn="l"/>
            <a:endParaRPr lang="en-GB" sz="1600" dirty="0">
              <a:solidFill>
                <a:srgbClr val="212B32"/>
              </a:solidFill>
              <a:latin typeface="Frutiger W01"/>
            </a:endParaRPr>
          </a:p>
          <a:p>
            <a:pPr algn="l"/>
            <a:r>
              <a:rPr lang="en-GB" sz="1600" b="1" i="0" dirty="0">
                <a:solidFill>
                  <a:srgbClr val="212B32"/>
                </a:solidFill>
                <a:effectLst/>
                <a:latin typeface="Frutiger W01"/>
              </a:rPr>
              <a:t>Conjunctivitis</a:t>
            </a:r>
          </a:p>
          <a:p>
            <a:pPr algn="l"/>
            <a:r>
              <a:rPr lang="en-GB" sz="1600" b="0" i="0" dirty="0">
                <a:solidFill>
                  <a:srgbClr val="212B32"/>
                </a:solidFill>
                <a:effectLst/>
                <a:latin typeface="Frutiger W01"/>
              </a:rPr>
              <a:t>You don't need to keep your child away from school if they have </a:t>
            </a:r>
            <a:r>
              <a:rPr lang="en-GB" sz="1600" b="0" i="0" dirty="0">
                <a:solidFill>
                  <a:srgbClr val="005EB8"/>
                </a:solidFill>
                <a:effectLst/>
                <a:latin typeface="Frutiger W01"/>
                <a:hlinkClick r:id="rId8"/>
              </a:rPr>
              <a:t>conjunctivitis</a:t>
            </a:r>
            <a:r>
              <a:rPr lang="en-GB" sz="1600" b="0" i="0" dirty="0">
                <a:solidFill>
                  <a:srgbClr val="212B32"/>
                </a:solidFill>
                <a:effectLst/>
                <a:latin typeface="Frutiger W01"/>
              </a:rPr>
              <a:t>, unless they are feeling very unwell.</a:t>
            </a:r>
          </a:p>
          <a:p>
            <a:pPr algn="l"/>
            <a:endParaRPr lang="en-GB" sz="1600" b="0" i="0" dirty="0">
              <a:solidFill>
                <a:srgbClr val="212B32"/>
              </a:solidFill>
              <a:effectLst/>
              <a:latin typeface="Frutiger W01"/>
            </a:endParaRPr>
          </a:p>
          <a:p>
            <a:pPr algn="l"/>
            <a:r>
              <a:rPr lang="en-GB" sz="1600" b="1" i="0" dirty="0">
                <a:solidFill>
                  <a:srgbClr val="212B32"/>
                </a:solidFill>
                <a:effectLst/>
                <a:latin typeface="Frutiger W01"/>
              </a:rPr>
              <a:t>Ear infection</a:t>
            </a:r>
          </a:p>
          <a:p>
            <a:pPr algn="l"/>
            <a:r>
              <a:rPr lang="en-GB" sz="1600" b="0" i="0" dirty="0">
                <a:solidFill>
                  <a:srgbClr val="212B32"/>
                </a:solidFill>
                <a:effectLst/>
                <a:latin typeface="Frutiger W01"/>
              </a:rPr>
              <a:t>If your child has an </a:t>
            </a:r>
            <a:r>
              <a:rPr lang="en-GB" sz="1600" b="0" i="0" dirty="0">
                <a:solidFill>
                  <a:srgbClr val="005EB8"/>
                </a:solidFill>
                <a:effectLst/>
                <a:latin typeface="Frutiger W01"/>
                <a:hlinkClick r:id="rId9"/>
              </a:rPr>
              <a:t>ear infection</a:t>
            </a:r>
            <a:r>
              <a:rPr lang="en-GB" sz="1600" b="0" i="0" dirty="0">
                <a:solidFill>
                  <a:srgbClr val="212B32"/>
                </a:solidFill>
                <a:effectLst/>
                <a:latin typeface="Frutiger W01"/>
              </a:rPr>
              <a:t> and a high temperature or severe earache, keep them off school until they're feeling better or their high temperature goes away</a:t>
            </a:r>
          </a:p>
          <a:p>
            <a:pPr algn="l"/>
            <a:endParaRPr lang="en-GB" sz="1600" b="0" i="0" dirty="0">
              <a:solidFill>
                <a:srgbClr val="212B32"/>
              </a:solidFill>
              <a:effectLst/>
              <a:latin typeface="Frutiger W01"/>
            </a:endParaRPr>
          </a:p>
          <a:p>
            <a:pPr algn="l"/>
            <a:r>
              <a:rPr lang="en-GB" sz="1600" b="1" i="0" dirty="0">
                <a:solidFill>
                  <a:srgbClr val="212B32"/>
                </a:solidFill>
                <a:effectLst/>
                <a:latin typeface="Frutiger W01"/>
              </a:rPr>
              <a:t>Hand, foot and mouth disease</a:t>
            </a:r>
          </a:p>
          <a:p>
            <a:pPr algn="l"/>
            <a:r>
              <a:rPr lang="en-GB" sz="1600" b="0" i="0" dirty="0">
                <a:solidFill>
                  <a:srgbClr val="212B32"/>
                </a:solidFill>
                <a:effectLst/>
                <a:latin typeface="Frutiger W01"/>
              </a:rPr>
              <a:t>If your child has </a:t>
            </a:r>
            <a:r>
              <a:rPr lang="en-GB" sz="1600" b="0" i="0" dirty="0">
                <a:solidFill>
                  <a:srgbClr val="005EB8"/>
                </a:solidFill>
                <a:effectLst/>
                <a:latin typeface="Frutiger W01"/>
                <a:hlinkClick r:id="rId10"/>
              </a:rPr>
              <a:t>hand, foot and mouth disease</a:t>
            </a:r>
            <a:r>
              <a:rPr lang="en-GB" sz="1600" b="0" i="0" dirty="0">
                <a:solidFill>
                  <a:srgbClr val="212B32"/>
                </a:solidFill>
                <a:effectLst/>
                <a:latin typeface="Frutiger W01"/>
              </a:rPr>
              <a:t> but seems well enough to go to school, there's no need to keep them off.</a:t>
            </a:r>
          </a:p>
          <a:p>
            <a:pPr algn="l"/>
            <a:endParaRPr lang="en-GB" sz="1600" b="0" i="0" dirty="0">
              <a:solidFill>
                <a:srgbClr val="212B32"/>
              </a:solidFill>
              <a:effectLst/>
              <a:latin typeface="Frutiger W01"/>
            </a:endParaRPr>
          </a:p>
          <a:p>
            <a:pPr algn="l"/>
            <a:r>
              <a:rPr lang="en-GB" sz="1600" b="1" i="0" dirty="0">
                <a:solidFill>
                  <a:srgbClr val="212B32"/>
                </a:solidFill>
                <a:effectLst/>
                <a:latin typeface="Frutiger W01"/>
              </a:rPr>
              <a:t>Impetigo</a:t>
            </a:r>
          </a:p>
          <a:p>
            <a:pPr algn="l"/>
            <a:r>
              <a:rPr lang="en-GB" sz="1600" b="0" i="0" dirty="0">
                <a:solidFill>
                  <a:srgbClr val="212B32"/>
                </a:solidFill>
                <a:effectLst/>
                <a:latin typeface="Frutiger W01"/>
              </a:rPr>
              <a:t>If your child has </a:t>
            </a:r>
            <a:r>
              <a:rPr lang="en-GB" sz="1600" b="0" i="0" dirty="0">
                <a:solidFill>
                  <a:srgbClr val="005EB8"/>
                </a:solidFill>
                <a:effectLst/>
                <a:latin typeface="Frutiger W01"/>
                <a:hlinkClick r:id="rId11"/>
              </a:rPr>
              <a:t>impetigo</a:t>
            </a:r>
            <a:r>
              <a:rPr lang="en-GB" sz="1600" b="0" i="0" dirty="0">
                <a:solidFill>
                  <a:srgbClr val="212B32"/>
                </a:solidFill>
                <a:effectLst/>
                <a:latin typeface="Frutiger W01"/>
              </a:rPr>
              <a:t>, they'll need treatment from a pharmacist or GP, often with antibiotics.</a:t>
            </a:r>
          </a:p>
          <a:p>
            <a:pPr algn="l"/>
            <a:r>
              <a:rPr lang="en-GB" sz="1600" b="0" i="0" dirty="0">
                <a:solidFill>
                  <a:srgbClr val="212B32"/>
                </a:solidFill>
                <a:effectLst/>
                <a:latin typeface="Frutiger W01"/>
              </a:rPr>
              <a:t>Keep them off school until all the sores have crusted over and healed, or for 48 hours after they start antibiotic treatment.</a:t>
            </a:r>
          </a:p>
          <a:p>
            <a:pPr algn="l"/>
            <a:endParaRPr lang="en-GB" b="0" i="0" dirty="0">
              <a:solidFill>
                <a:srgbClr val="212B32"/>
              </a:solidFill>
              <a:effectLst/>
              <a:latin typeface="Frutiger W01"/>
            </a:endParaRPr>
          </a:p>
          <a:p>
            <a:endParaRPr lang="en-GB" dirty="0"/>
          </a:p>
        </p:txBody>
      </p:sp>
    </p:spTree>
    <p:extLst>
      <p:ext uri="{BB962C8B-B14F-4D97-AF65-F5344CB8AC3E}">
        <p14:creationId xmlns:p14="http://schemas.microsoft.com/office/powerpoint/2010/main" val="82552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4130D-8D0C-F136-15E8-DA62D0EB8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88" y="176269"/>
            <a:ext cx="3252731" cy="3252731"/>
          </a:xfrm>
          <a:prstGeom prst="rect">
            <a:avLst/>
          </a:prstGeom>
        </p:spPr>
      </p:pic>
      <p:sp>
        <p:nvSpPr>
          <p:cNvPr id="4" name="TextBox 3">
            <a:extLst>
              <a:ext uri="{FF2B5EF4-FFF2-40B4-BE49-F238E27FC236}">
                <a16:creationId xmlns:a16="http://schemas.microsoft.com/office/drawing/2014/main" id="{E7F5E19D-5B33-77A2-BD4E-0250DA8923FA}"/>
              </a:ext>
            </a:extLst>
          </p:cNvPr>
          <p:cNvSpPr txBox="1"/>
          <p:nvPr/>
        </p:nvSpPr>
        <p:spPr>
          <a:xfrm>
            <a:off x="3624549" y="11016"/>
            <a:ext cx="8416887" cy="7540526"/>
          </a:xfrm>
          <a:prstGeom prst="rect">
            <a:avLst/>
          </a:prstGeom>
          <a:noFill/>
        </p:spPr>
        <p:txBody>
          <a:bodyPr wrap="square" rtlCol="0">
            <a:spAutoFit/>
          </a:bodyPr>
          <a:lstStyle/>
          <a:p>
            <a:pPr algn="l"/>
            <a:endParaRPr lang="en-GB" b="0" i="0" dirty="0">
              <a:solidFill>
                <a:srgbClr val="212B32"/>
              </a:solidFill>
              <a:effectLst/>
              <a:latin typeface="Frutiger W01"/>
            </a:endParaRPr>
          </a:p>
          <a:p>
            <a:pPr algn="l"/>
            <a:r>
              <a:rPr lang="en-GB" sz="1600" b="1" i="0" dirty="0">
                <a:solidFill>
                  <a:srgbClr val="212B32"/>
                </a:solidFill>
                <a:effectLst/>
                <a:latin typeface="Frutiger W01"/>
              </a:rPr>
              <a:t>Measles</a:t>
            </a:r>
          </a:p>
          <a:p>
            <a:pPr algn="l"/>
            <a:r>
              <a:rPr lang="en-GB" sz="1600" b="0" i="0" dirty="0">
                <a:solidFill>
                  <a:srgbClr val="212B32"/>
                </a:solidFill>
                <a:effectLst/>
                <a:latin typeface="Frutiger W01"/>
              </a:rPr>
              <a:t>If your child has </a:t>
            </a:r>
            <a:r>
              <a:rPr lang="en-GB" sz="1600" b="0" i="0" dirty="0">
                <a:solidFill>
                  <a:srgbClr val="005EB8"/>
                </a:solidFill>
                <a:effectLst/>
                <a:latin typeface="Frutiger W01"/>
                <a:hlinkClick r:id="rId4"/>
              </a:rPr>
              <a:t>measles</a:t>
            </a:r>
            <a:r>
              <a:rPr lang="en-GB" sz="1600" b="0" i="0" dirty="0">
                <a:solidFill>
                  <a:srgbClr val="212B32"/>
                </a:solidFill>
                <a:effectLst/>
                <a:latin typeface="Frutiger W01"/>
              </a:rPr>
              <a:t>, they'll need to see a GP. Call the GP surgery before you go in, as measles can spread to others easily.</a:t>
            </a:r>
            <a:br>
              <a:rPr lang="en-GB" sz="1600" b="0" i="0" dirty="0">
                <a:solidFill>
                  <a:srgbClr val="212B32"/>
                </a:solidFill>
                <a:effectLst/>
                <a:latin typeface="Frutiger W01"/>
              </a:rPr>
            </a:br>
            <a:r>
              <a:rPr lang="en-GB" sz="1600" b="0" i="0" dirty="0">
                <a:solidFill>
                  <a:srgbClr val="212B32"/>
                </a:solidFill>
                <a:effectLst/>
                <a:latin typeface="Frutiger W01"/>
              </a:rPr>
              <a:t>Keep your child off school for at least 4 days from when the rash first appears.</a:t>
            </a:r>
          </a:p>
          <a:p>
            <a:pPr algn="l"/>
            <a:endParaRPr lang="en-GB" sz="1600" dirty="0">
              <a:solidFill>
                <a:srgbClr val="212B32"/>
              </a:solidFill>
              <a:latin typeface="Frutiger W01"/>
            </a:endParaRPr>
          </a:p>
          <a:p>
            <a:pPr algn="l"/>
            <a:r>
              <a:rPr lang="en-GB" sz="1600" b="1" i="0" dirty="0">
                <a:solidFill>
                  <a:srgbClr val="212B32"/>
                </a:solidFill>
                <a:effectLst/>
                <a:latin typeface="Frutiger W01"/>
              </a:rPr>
              <a:t>Ringworm/Threadworm</a:t>
            </a:r>
          </a:p>
          <a:p>
            <a:r>
              <a:rPr lang="en-GB" sz="1600" b="0" i="0" dirty="0">
                <a:solidFill>
                  <a:srgbClr val="212B32"/>
                </a:solidFill>
                <a:effectLst/>
                <a:latin typeface="Frutiger W01"/>
              </a:rPr>
              <a:t>If your child has </a:t>
            </a:r>
            <a:r>
              <a:rPr lang="en-GB" sz="1600" b="0" i="0" dirty="0">
                <a:solidFill>
                  <a:srgbClr val="005EB8"/>
                </a:solidFill>
                <a:effectLst/>
                <a:latin typeface="Frutiger W01"/>
                <a:hlinkClick r:id="rId5"/>
              </a:rPr>
              <a:t>ringworm</a:t>
            </a:r>
            <a:r>
              <a:rPr lang="en-GB" sz="1600" b="0" i="0" dirty="0">
                <a:solidFill>
                  <a:srgbClr val="212B32"/>
                </a:solidFill>
                <a:effectLst/>
                <a:latin typeface="Frutiger W01"/>
              </a:rPr>
              <a:t>, see your pharmacist unless it's on their scalp, in which case you should see a GP. It's fine for your child to go to school once they have started treatment for both of these conditions. </a:t>
            </a:r>
          </a:p>
          <a:p>
            <a:pPr algn="l"/>
            <a:endParaRPr lang="en-GB" sz="1600" b="0" i="0" dirty="0">
              <a:solidFill>
                <a:srgbClr val="212B32"/>
              </a:solidFill>
              <a:effectLst/>
              <a:latin typeface="Frutiger W01"/>
            </a:endParaRPr>
          </a:p>
          <a:p>
            <a:pPr algn="l"/>
            <a:r>
              <a:rPr lang="en-GB" sz="1600" b="1" i="0" dirty="0">
                <a:solidFill>
                  <a:srgbClr val="212B32"/>
                </a:solidFill>
                <a:effectLst/>
                <a:latin typeface="Frutiger W01"/>
              </a:rPr>
              <a:t>Scarlet fever</a:t>
            </a:r>
          </a:p>
          <a:p>
            <a:pPr algn="l"/>
            <a:r>
              <a:rPr lang="en-GB" sz="1600" b="0" i="0" dirty="0">
                <a:solidFill>
                  <a:srgbClr val="212B32"/>
                </a:solidFill>
                <a:effectLst/>
                <a:latin typeface="Frutiger W01"/>
              </a:rPr>
              <a:t>If your child has </a:t>
            </a:r>
            <a:r>
              <a:rPr lang="en-GB" sz="1600" b="0" i="0" dirty="0">
                <a:solidFill>
                  <a:srgbClr val="005EB8"/>
                </a:solidFill>
                <a:effectLst/>
                <a:latin typeface="Frutiger W01"/>
                <a:hlinkClick r:id="rId6"/>
              </a:rPr>
              <a:t>scarlet fever</a:t>
            </a:r>
            <a:r>
              <a:rPr lang="en-GB" sz="1600" b="0" i="0" dirty="0">
                <a:solidFill>
                  <a:srgbClr val="212B32"/>
                </a:solidFill>
                <a:effectLst/>
                <a:latin typeface="Frutiger W01"/>
              </a:rPr>
              <a:t>, they'll need treatment with antibiotics from a GP. Otherwise they'll be infectious for 2 to 3 weeks.</a:t>
            </a:r>
          </a:p>
          <a:p>
            <a:pPr algn="l"/>
            <a:r>
              <a:rPr lang="en-GB" sz="1600" b="0" i="0" dirty="0">
                <a:solidFill>
                  <a:srgbClr val="212B32"/>
                </a:solidFill>
                <a:effectLst/>
                <a:latin typeface="Frutiger W01"/>
              </a:rPr>
              <a:t>Your child can go back to school 24 hours after starting antibiotics.</a:t>
            </a:r>
          </a:p>
          <a:p>
            <a:pPr algn="l"/>
            <a:endParaRPr lang="en-GB" sz="1600" dirty="0">
              <a:solidFill>
                <a:srgbClr val="212B32"/>
              </a:solidFill>
              <a:latin typeface="Frutiger W01"/>
            </a:endParaRPr>
          </a:p>
          <a:p>
            <a:pPr algn="l"/>
            <a:r>
              <a:rPr lang="en-GB" sz="1600" b="1" i="0" dirty="0">
                <a:solidFill>
                  <a:srgbClr val="212B32"/>
                </a:solidFill>
                <a:effectLst/>
                <a:latin typeface="Frutiger W01"/>
              </a:rPr>
              <a:t>Slapped cheek syndrome (fifth disease)</a:t>
            </a:r>
          </a:p>
          <a:p>
            <a:pPr algn="l"/>
            <a:r>
              <a:rPr lang="en-GB" sz="1600" b="0" i="0" dirty="0">
                <a:solidFill>
                  <a:srgbClr val="212B32"/>
                </a:solidFill>
                <a:effectLst/>
                <a:latin typeface="Frutiger W01"/>
              </a:rPr>
              <a:t>You don't need to keep your child off school if they have </a:t>
            </a:r>
            <a:r>
              <a:rPr lang="en-GB" sz="1600" b="0" i="0" dirty="0">
                <a:solidFill>
                  <a:srgbClr val="005EB8"/>
                </a:solidFill>
                <a:effectLst/>
                <a:latin typeface="Frutiger W01"/>
                <a:hlinkClick r:id="rId7"/>
              </a:rPr>
              <a:t>slapped cheek syndrome</a:t>
            </a:r>
            <a:r>
              <a:rPr lang="en-GB" sz="1600" b="0" i="0" dirty="0">
                <a:solidFill>
                  <a:srgbClr val="212B32"/>
                </a:solidFill>
                <a:effectLst/>
                <a:latin typeface="Frutiger W01"/>
              </a:rPr>
              <a:t> because, once the rash appears, they're no longer infectious.</a:t>
            </a:r>
          </a:p>
          <a:p>
            <a:pPr algn="l"/>
            <a:endParaRPr lang="en-GB" sz="1600" dirty="0">
              <a:solidFill>
                <a:srgbClr val="212B32"/>
              </a:solidFill>
              <a:latin typeface="Frutiger W01"/>
            </a:endParaRPr>
          </a:p>
          <a:p>
            <a:pPr algn="l"/>
            <a:r>
              <a:rPr lang="en-GB" sz="1600" b="1" i="0" dirty="0">
                <a:solidFill>
                  <a:srgbClr val="212B32"/>
                </a:solidFill>
                <a:effectLst/>
                <a:latin typeface="Frutiger W01"/>
              </a:rPr>
              <a:t>Sore throat</a:t>
            </a:r>
          </a:p>
          <a:p>
            <a:pPr algn="l"/>
            <a:r>
              <a:rPr lang="en-GB" sz="1600" b="0" i="0" dirty="0">
                <a:solidFill>
                  <a:srgbClr val="212B32"/>
                </a:solidFill>
                <a:effectLst/>
                <a:latin typeface="Frutiger W01"/>
              </a:rPr>
              <a:t>You can still send your child to school if they have a </a:t>
            </a:r>
            <a:r>
              <a:rPr lang="en-GB" sz="1600" b="0" i="0" dirty="0">
                <a:solidFill>
                  <a:srgbClr val="005EB8"/>
                </a:solidFill>
                <a:effectLst/>
                <a:latin typeface="Frutiger W01"/>
                <a:hlinkClick r:id="rId8"/>
              </a:rPr>
              <a:t>sore throat</a:t>
            </a:r>
            <a:r>
              <a:rPr lang="en-GB" sz="1600" b="0" i="0" dirty="0">
                <a:solidFill>
                  <a:srgbClr val="212B32"/>
                </a:solidFill>
                <a:effectLst/>
                <a:latin typeface="Frutiger W01"/>
              </a:rPr>
              <a:t>. But if they also have a high temperature, they should stay at home until it goes away.</a:t>
            </a:r>
          </a:p>
          <a:p>
            <a:pPr algn="l"/>
            <a:endParaRPr lang="en-GB" sz="1600" b="0" i="0" dirty="0">
              <a:solidFill>
                <a:srgbClr val="212B32"/>
              </a:solidFill>
              <a:effectLst/>
              <a:latin typeface="Frutiger W01"/>
            </a:endParaRPr>
          </a:p>
          <a:p>
            <a:pPr algn="l"/>
            <a:r>
              <a:rPr lang="en-GB" sz="1600" b="1" i="0" dirty="0">
                <a:solidFill>
                  <a:srgbClr val="212B32"/>
                </a:solidFill>
                <a:effectLst/>
                <a:latin typeface="Frutiger W01"/>
              </a:rPr>
              <a:t>Vomiting and diarrhoea</a:t>
            </a:r>
          </a:p>
          <a:p>
            <a:pPr algn="l"/>
            <a:r>
              <a:rPr lang="en-GB" sz="1600" b="0" i="0" dirty="0">
                <a:solidFill>
                  <a:srgbClr val="212B32"/>
                </a:solidFill>
                <a:effectLst/>
                <a:latin typeface="Frutiger W01"/>
              </a:rPr>
              <a:t>Children with </a:t>
            </a:r>
            <a:r>
              <a:rPr lang="en-GB" sz="1600" b="0" i="0" dirty="0">
                <a:solidFill>
                  <a:srgbClr val="005EB8"/>
                </a:solidFill>
                <a:effectLst/>
                <a:latin typeface="Frutiger W01"/>
                <a:hlinkClick r:id="rId9"/>
              </a:rPr>
              <a:t>diarrhoea or vomiting</a:t>
            </a:r>
            <a:r>
              <a:rPr lang="en-GB" sz="1600" b="0" i="0" dirty="0">
                <a:solidFill>
                  <a:srgbClr val="212B32"/>
                </a:solidFill>
                <a:effectLst/>
                <a:latin typeface="Frutiger W01"/>
              </a:rPr>
              <a:t> should stay away from school until they have not been sick or had diarrhoea for at least 2 days (48 hours).</a:t>
            </a:r>
          </a:p>
          <a:p>
            <a:pPr algn="l"/>
            <a:endParaRPr lang="en-GB" sz="1600" b="0" i="0" dirty="0">
              <a:solidFill>
                <a:srgbClr val="212B32"/>
              </a:solidFill>
              <a:effectLst/>
              <a:latin typeface="Frutiger W01"/>
            </a:endParaRPr>
          </a:p>
          <a:p>
            <a:endParaRPr lang="en-GB" dirty="0"/>
          </a:p>
        </p:txBody>
      </p:sp>
    </p:spTree>
    <p:extLst>
      <p:ext uri="{BB962C8B-B14F-4D97-AF65-F5344CB8AC3E}">
        <p14:creationId xmlns:p14="http://schemas.microsoft.com/office/powerpoint/2010/main" val="3409761130"/>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D7215160EAF44A8AC2568C58B73537" ma:contentTypeVersion="13" ma:contentTypeDescription="Create a new document." ma:contentTypeScope="" ma:versionID="33feb155b3e47db74dcba6d4a0a571b5">
  <xsd:schema xmlns:xsd="http://www.w3.org/2001/XMLSchema" xmlns:xs="http://www.w3.org/2001/XMLSchema" xmlns:p="http://schemas.microsoft.com/office/2006/metadata/properties" xmlns:ns2="16e6a2ee-f3df-489f-b4b8-e126df19d7b0" xmlns:ns3="c8fad02d-1e35-40ca-82d6-67b29748fc7c" targetNamespace="http://schemas.microsoft.com/office/2006/metadata/properties" ma:root="true" ma:fieldsID="97596a1b5084d8a2e47977b05699f82a" ns2:_="" ns3:_="">
    <xsd:import namespace="16e6a2ee-f3df-489f-b4b8-e126df19d7b0"/>
    <xsd:import namespace="c8fad02d-1e35-40ca-82d6-67b29748fc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6a2ee-f3df-489f-b4b8-e126df19d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fad02d-1e35-40ca-82d6-67b29748fc7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04C00B-6560-4F73-A066-01192D97FEC5}"/>
</file>

<file path=customXml/itemProps2.xml><?xml version="1.0" encoding="utf-8"?>
<ds:datastoreItem xmlns:ds="http://schemas.openxmlformats.org/officeDocument/2006/customXml" ds:itemID="{9A616F51-4197-40E6-B707-AAC09C509FC4}"/>
</file>

<file path=customXml/itemProps3.xml><?xml version="1.0" encoding="utf-8"?>
<ds:datastoreItem xmlns:ds="http://schemas.openxmlformats.org/officeDocument/2006/customXml" ds:itemID="{916225C8-5ADD-4769-BC88-E27389BC7CC9}"/>
</file>

<file path=docProps/app.xml><?xml version="1.0" encoding="utf-8"?>
<Properties xmlns="http://schemas.openxmlformats.org/officeDocument/2006/extended-properties" xmlns:vt="http://schemas.openxmlformats.org/officeDocument/2006/docPropsVTypes">
  <Template>Slice</Template>
  <TotalTime>68</TotalTime>
  <Words>1640</Words>
  <Application>Microsoft Office PowerPoint</Application>
  <PresentationFormat>Widescreen</PresentationFormat>
  <Paragraphs>137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MS Mincho</vt:lpstr>
      <vt:lpstr>Aptos</vt:lpstr>
      <vt:lpstr>Arial</vt:lpstr>
      <vt:lpstr>Century Gothic</vt:lpstr>
      <vt:lpstr>Frutiger W01</vt:lpstr>
      <vt:lpstr>Symbol</vt:lpstr>
      <vt:lpstr>Times New Roman</vt:lpstr>
      <vt:lpstr>Wingdings 3</vt:lpstr>
      <vt:lpstr>Slice</vt:lpstr>
      <vt:lpstr>Bedtime Story and welcome meeting  The Meadow Primary </vt:lpstr>
      <vt:lpstr>Meet the team  wander around school, meet the teacher  Bell rings, children go to their classroom and adults to the hall  Attendance and homework updates  bell rings, children are brought back to hall and hometime for bed! </vt:lpstr>
      <vt:lpstr>Attendance 2024-2025  </vt:lpstr>
      <vt:lpstr>PowerPoint Presentation</vt:lpstr>
      <vt:lpstr>PowerPoint Presentation</vt:lpstr>
      <vt:lpstr>Every Day 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Homework  We all have our opinions on homework: too much; too little; it’s a waste of time; stressful to everyone… </vt:lpstr>
      <vt:lpstr>Back to Basics:</vt:lpstr>
      <vt:lpstr>Reading: </vt:lpstr>
      <vt:lpstr>VIPERS Bookmark</vt:lpstr>
      <vt:lpstr>Spelling:                                       </vt:lpstr>
      <vt:lpstr>Maths:   </vt:lpstr>
      <vt:lpstr>PowerPoint Presentation</vt:lpstr>
      <vt:lpstr>PowerPoint Presentation</vt:lpstr>
      <vt:lpstr>Paper based learning: CGP Books </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Pickford, Mrs N</dc:creator>
  <cp:lastModifiedBy>Pickford, Mrs N</cp:lastModifiedBy>
  <cp:revision>2</cp:revision>
  <dcterms:created xsi:type="dcterms:W3CDTF">2024-09-15T20:33:48Z</dcterms:created>
  <dcterms:modified xsi:type="dcterms:W3CDTF">2024-09-16T19:22:16Z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0x010100FAD7215160EAF44A8AC2568C58B73537</vt:lpwstr>
  </property>
</Properties>
</file>