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7" r:id="rId6"/>
    <p:sldId id="258" r:id="rId7"/>
    <p:sldId id="259" r:id="rId8"/>
    <p:sldId id="273" r:id="rId9"/>
    <p:sldId id="274" r:id="rId10"/>
    <p:sldId id="260" r:id="rId11"/>
    <p:sldId id="275" r:id="rId12"/>
    <p:sldId id="268" r:id="rId13"/>
    <p:sldId id="261" r:id="rId14"/>
    <p:sldId id="269" r:id="rId15"/>
    <p:sldId id="272" r:id="rId16"/>
    <p:sldId id="276" r:id="rId17"/>
    <p:sldId id="278" r:id="rId18"/>
    <p:sldId id="271"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2F4E17-6CEC-4461-8D71-1EBBC4715B0E}" v="2" dt="2025-09-18T16:19:14.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1F4984-5282-4215-B44D-9FB72837EDA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3895E529-C9EC-4F43-8E7C-4194D5BDFBE4}">
      <dgm:prSet/>
      <dgm:spPr/>
      <dgm:t>
        <a:bodyPr/>
        <a:lstStyle/>
        <a:p>
          <a:r>
            <a:rPr lang="en-US"/>
            <a:t>Welcoming</a:t>
          </a:r>
        </a:p>
      </dgm:t>
    </dgm:pt>
    <dgm:pt modelId="{D2863A2A-B2F5-47AC-995E-61575631AF23}" type="parTrans" cxnId="{D8B0B552-0B7D-44EE-B4EF-64F411E3DE61}">
      <dgm:prSet/>
      <dgm:spPr/>
      <dgm:t>
        <a:bodyPr/>
        <a:lstStyle/>
        <a:p>
          <a:endParaRPr lang="en-US"/>
        </a:p>
      </dgm:t>
    </dgm:pt>
    <dgm:pt modelId="{EE07D049-2A4A-4D54-B8C3-F8647B5628C5}" type="sibTrans" cxnId="{D8B0B552-0B7D-44EE-B4EF-64F411E3DE61}">
      <dgm:prSet/>
      <dgm:spPr/>
      <dgm:t>
        <a:bodyPr/>
        <a:lstStyle/>
        <a:p>
          <a:endParaRPr lang="en-US"/>
        </a:p>
      </dgm:t>
    </dgm:pt>
    <dgm:pt modelId="{EAD06379-AC29-426A-9523-D1A26B534001}">
      <dgm:prSet/>
      <dgm:spPr/>
      <dgm:t>
        <a:bodyPr/>
        <a:lstStyle/>
        <a:p>
          <a:r>
            <a:rPr lang="en-US"/>
            <a:t>Respectful</a:t>
          </a:r>
        </a:p>
      </dgm:t>
    </dgm:pt>
    <dgm:pt modelId="{D991042F-DBD8-4976-8B03-CADD9E3A6DDF}" type="parTrans" cxnId="{AA5E7315-B812-40AE-99E3-0F79E92FD37F}">
      <dgm:prSet/>
      <dgm:spPr/>
      <dgm:t>
        <a:bodyPr/>
        <a:lstStyle/>
        <a:p>
          <a:endParaRPr lang="en-US"/>
        </a:p>
      </dgm:t>
    </dgm:pt>
    <dgm:pt modelId="{B26E831C-F617-4758-A4A8-A40BB12DF21F}" type="sibTrans" cxnId="{AA5E7315-B812-40AE-99E3-0F79E92FD37F}">
      <dgm:prSet/>
      <dgm:spPr/>
      <dgm:t>
        <a:bodyPr/>
        <a:lstStyle/>
        <a:p>
          <a:endParaRPr lang="en-US"/>
        </a:p>
      </dgm:t>
    </dgm:pt>
    <dgm:pt modelId="{6F3BDF64-4E62-4CE7-A44D-D2A2FE8556B5}">
      <dgm:prSet/>
      <dgm:spPr/>
      <dgm:t>
        <a:bodyPr/>
        <a:lstStyle/>
        <a:p>
          <a:r>
            <a:rPr lang="en-US"/>
            <a:t>Kind</a:t>
          </a:r>
        </a:p>
      </dgm:t>
    </dgm:pt>
    <dgm:pt modelId="{E2089773-419D-4155-8C3A-2698FF8B692F}" type="parTrans" cxnId="{361FF88B-0E39-4010-BF51-2387DBBC76D3}">
      <dgm:prSet/>
      <dgm:spPr/>
      <dgm:t>
        <a:bodyPr/>
        <a:lstStyle/>
        <a:p>
          <a:endParaRPr lang="en-US"/>
        </a:p>
      </dgm:t>
    </dgm:pt>
    <dgm:pt modelId="{247B637D-A6B3-42BD-ACB4-BF25C9B122D6}" type="sibTrans" cxnId="{361FF88B-0E39-4010-BF51-2387DBBC76D3}">
      <dgm:prSet/>
      <dgm:spPr/>
      <dgm:t>
        <a:bodyPr/>
        <a:lstStyle/>
        <a:p>
          <a:endParaRPr lang="en-US"/>
        </a:p>
      </dgm:t>
    </dgm:pt>
    <dgm:pt modelId="{C3B42C68-0559-46FF-A107-E9E6928BE449}">
      <dgm:prSet/>
      <dgm:spPr/>
      <dgm:t>
        <a:bodyPr/>
        <a:lstStyle/>
        <a:p>
          <a:r>
            <a:rPr lang="en-US"/>
            <a:t>Inclusive</a:t>
          </a:r>
        </a:p>
      </dgm:t>
    </dgm:pt>
    <dgm:pt modelId="{58C67562-65DB-4B48-9778-F29E3A9B6E56}" type="parTrans" cxnId="{D1C2643E-9889-488D-AB9E-1D31B015C3CB}">
      <dgm:prSet/>
      <dgm:spPr/>
      <dgm:t>
        <a:bodyPr/>
        <a:lstStyle/>
        <a:p>
          <a:endParaRPr lang="en-US"/>
        </a:p>
      </dgm:t>
    </dgm:pt>
    <dgm:pt modelId="{301B34C0-07BB-4F65-9081-AC505F9245E6}" type="sibTrans" cxnId="{D1C2643E-9889-488D-AB9E-1D31B015C3CB}">
      <dgm:prSet/>
      <dgm:spPr/>
      <dgm:t>
        <a:bodyPr/>
        <a:lstStyle/>
        <a:p>
          <a:endParaRPr lang="en-US"/>
        </a:p>
      </dgm:t>
    </dgm:pt>
    <dgm:pt modelId="{61B1E000-4B41-4E96-B567-B04B9B99A619}" type="pres">
      <dgm:prSet presAssocID="{F91F4984-5282-4215-B44D-9FB72837EDA0}" presName="hierChild1" presStyleCnt="0">
        <dgm:presLayoutVars>
          <dgm:chPref val="1"/>
          <dgm:dir/>
          <dgm:animOne val="branch"/>
          <dgm:animLvl val="lvl"/>
          <dgm:resizeHandles/>
        </dgm:presLayoutVars>
      </dgm:prSet>
      <dgm:spPr/>
    </dgm:pt>
    <dgm:pt modelId="{D4030FF5-A88B-4B7A-90FF-50D582FC548B}" type="pres">
      <dgm:prSet presAssocID="{3895E529-C9EC-4F43-8E7C-4194D5BDFBE4}" presName="hierRoot1" presStyleCnt="0"/>
      <dgm:spPr/>
    </dgm:pt>
    <dgm:pt modelId="{537FE4DF-00C0-4713-B5AB-041FC90F726B}" type="pres">
      <dgm:prSet presAssocID="{3895E529-C9EC-4F43-8E7C-4194D5BDFBE4}" presName="composite" presStyleCnt="0"/>
      <dgm:spPr/>
    </dgm:pt>
    <dgm:pt modelId="{5412717E-A233-431B-AC08-7F8FDD808F11}" type="pres">
      <dgm:prSet presAssocID="{3895E529-C9EC-4F43-8E7C-4194D5BDFBE4}" presName="background" presStyleLbl="node0" presStyleIdx="0" presStyleCnt="4"/>
      <dgm:spPr/>
    </dgm:pt>
    <dgm:pt modelId="{AFC7C546-2B90-4451-8722-B87869AC54EA}" type="pres">
      <dgm:prSet presAssocID="{3895E529-C9EC-4F43-8E7C-4194D5BDFBE4}" presName="text" presStyleLbl="fgAcc0" presStyleIdx="0" presStyleCnt="4">
        <dgm:presLayoutVars>
          <dgm:chPref val="3"/>
        </dgm:presLayoutVars>
      </dgm:prSet>
      <dgm:spPr/>
    </dgm:pt>
    <dgm:pt modelId="{35163C0B-E15B-481B-9322-745EEABA179F}" type="pres">
      <dgm:prSet presAssocID="{3895E529-C9EC-4F43-8E7C-4194D5BDFBE4}" presName="hierChild2" presStyleCnt="0"/>
      <dgm:spPr/>
    </dgm:pt>
    <dgm:pt modelId="{F70E120D-77F7-4945-812B-E6A9D96F599A}" type="pres">
      <dgm:prSet presAssocID="{EAD06379-AC29-426A-9523-D1A26B534001}" presName="hierRoot1" presStyleCnt="0"/>
      <dgm:spPr/>
    </dgm:pt>
    <dgm:pt modelId="{664907FB-8EFA-4CD1-95CC-AA9CE71C47B4}" type="pres">
      <dgm:prSet presAssocID="{EAD06379-AC29-426A-9523-D1A26B534001}" presName="composite" presStyleCnt="0"/>
      <dgm:spPr/>
    </dgm:pt>
    <dgm:pt modelId="{41062D14-4057-4403-8129-F94BDA959F98}" type="pres">
      <dgm:prSet presAssocID="{EAD06379-AC29-426A-9523-D1A26B534001}" presName="background" presStyleLbl="node0" presStyleIdx="1" presStyleCnt="4"/>
      <dgm:spPr/>
    </dgm:pt>
    <dgm:pt modelId="{A8A6E761-DE10-4B54-A4C9-63EE4E04F201}" type="pres">
      <dgm:prSet presAssocID="{EAD06379-AC29-426A-9523-D1A26B534001}" presName="text" presStyleLbl="fgAcc0" presStyleIdx="1" presStyleCnt="4">
        <dgm:presLayoutVars>
          <dgm:chPref val="3"/>
        </dgm:presLayoutVars>
      </dgm:prSet>
      <dgm:spPr/>
    </dgm:pt>
    <dgm:pt modelId="{0FD5A538-5A9C-44AE-B12A-F1E793515C3B}" type="pres">
      <dgm:prSet presAssocID="{EAD06379-AC29-426A-9523-D1A26B534001}" presName="hierChild2" presStyleCnt="0"/>
      <dgm:spPr/>
    </dgm:pt>
    <dgm:pt modelId="{675735CC-A073-44BB-B229-42CA6F765480}" type="pres">
      <dgm:prSet presAssocID="{6F3BDF64-4E62-4CE7-A44D-D2A2FE8556B5}" presName="hierRoot1" presStyleCnt="0"/>
      <dgm:spPr/>
    </dgm:pt>
    <dgm:pt modelId="{673BCC13-A4E8-4686-8C66-184D2B0B7D9C}" type="pres">
      <dgm:prSet presAssocID="{6F3BDF64-4E62-4CE7-A44D-D2A2FE8556B5}" presName="composite" presStyleCnt="0"/>
      <dgm:spPr/>
    </dgm:pt>
    <dgm:pt modelId="{E88DD019-0A0B-4FE8-9FE6-C8BDAF61D0DE}" type="pres">
      <dgm:prSet presAssocID="{6F3BDF64-4E62-4CE7-A44D-D2A2FE8556B5}" presName="background" presStyleLbl="node0" presStyleIdx="2" presStyleCnt="4"/>
      <dgm:spPr/>
    </dgm:pt>
    <dgm:pt modelId="{093FFD45-1C6A-4D57-B763-7E785BFE1B3D}" type="pres">
      <dgm:prSet presAssocID="{6F3BDF64-4E62-4CE7-A44D-D2A2FE8556B5}" presName="text" presStyleLbl="fgAcc0" presStyleIdx="2" presStyleCnt="4">
        <dgm:presLayoutVars>
          <dgm:chPref val="3"/>
        </dgm:presLayoutVars>
      </dgm:prSet>
      <dgm:spPr/>
    </dgm:pt>
    <dgm:pt modelId="{B73DFEA9-1E12-493F-B44B-B60C7A2BD436}" type="pres">
      <dgm:prSet presAssocID="{6F3BDF64-4E62-4CE7-A44D-D2A2FE8556B5}" presName="hierChild2" presStyleCnt="0"/>
      <dgm:spPr/>
    </dgm:pt>
    <dgm:pt modelId="{8E415B57-5F03-41A7-A715-D70E06C3AC12}" type="pres">
      <dgm:prSet presAssocID="{C3B42C68-0559-46FF-A107-E9E6928BE449}" presName="hierRoot1" presStyleCnt="0"/>
      <dgm:spPr/>
    </dgm:pt>
    <dgm:pt modelId="{B8C12117-503A-4D34-9FCB-E01BDC514BF6}" type="pres">
      <dgm:prSet presAssocID="{C3B42C68-0559-46FF-A107-E9E6928BE449}" presName="composite" presStyleCnt="0"/>
      <dgm:spPr/>
    </dgm:pt>
    <dgm:pt modelId="{0F9542DF-FD0A-416D-B6A1-AB4F9490FB16}" type="pres">
      <dgm:prSet presAssocID="{C3B42C68-0559-46FF-A107-E9E6928BE449}" presName="background" presStyleLbl="node0" presStyleIdx="3" presStyleCnt="4"/>
      <dgm:spPr/>
    </dgm:pt>
    <dgm:pt modelId="{C5F1FA1E-7A26-4882-AFBE-14A2955AC619}" type="pres">
      <dgm:prSet presAssocID="{C3B42C68-0559-46FF-A107-E9E6928BE449}" presName="text" presStyleLbl="fgAcc0" presStyleIdx="3" presStyleCnt="4">
        <dgm:presLayoutVars>
          <dgm:chPref val="3"/>
        </dgm:presLayoutVars>
      </dgm:prSet>
      <dgm:spPr/>
    </dgm:pt>
    <dgm:pt modelId="{69E2F002-3B05-4CDE-BBE3-4206441EF37A}" type="pres">
      <dgm:prSet presAssocID="{C3B42C68-0559-46FF-A107-E9E6928BE449}" presName="hierChild2" presStyleCnt="0"/>
      <dgm:spPr/>
    </dgm:pt>
  </dgm:ptLst>
  <dgm:cxnLst>
    <dgm:cxn modelId="{8682730D-B326-4E5E-89D5-D92031E8F5EF}" type="presOf" srcId="{EAD06379-AC29-426A-9523-D1A26B534001}" destId="{A8A6E761-DE10-4B54-A4C9-63EE4E04F201}" srcOrd="0" destOrd="0" presId="urn:microsoft.com/office/officeart/2005/8/layout/hierarchy1"/>
    <dgm:cxn modelId="{AA5E7315-B812-40AE-99E3-0F79E92FD37F}" srcId="{F91F4984-5282-4215-B44D-9FB72837EDA0}" destId="{EAD06379-AC29-426A-9523-D1A26B534001}" srcOrd="1" destOrd="0" parTransId="{D991042F-DBD8-4976-8B03-CADD9E3A6DDF}" sibTransId="{B26E831C-F617-4758-A4A8-A40BB12DF21F}"/>
    <dgm:cxn modelId="{51D83517-54B4-4227-971B-EEE2E58D3A0B}" type="presOf" srcId="{3895E529-C9EC-4F43-8E7C-4194D5BDFBE4}" destId="{AFC7C546-2B90-4451-8722-B87869AC54EA}" srcOrd="0" destOrd="0" presId="urn:microsoft.com/office/officeart/2005/8/layout/hierarchy1"/>
    <dgm:cxn modelId="{D1C2643E-9889-488D-AB9E-1D31B015C3CB}" srcId="{F91F4984-5282-4215-B44D-9FB72837EDA0}" destId="{C3B42C68-0559-46FF-A107-E9E6928BE449}" srcOrd="3" destOrd="0" parTransId="{58C67562-65DB-4B48-9778-F29E3A9B6E56}" sibTransId="{301B34C0-07BB-4F65-9081-AC505F9245E6}"/>
    <dgm:cxn modelId="{D8B0B552-0B7D-44EE-B4EF-64F411E3DE61}" srcId="{F91F4984-5282-4215-B44D-9FB72837EDA0}" destId="{3895E529-C9EC-4F43-8E7C-4194D5BDFBE4}" srcOrd="0" destOrd="0" parTransId="{D2863A2A-B2F5-47AC-995E-61575631AF23}" sibTransId="{EE07D049-2A4A-4D54-B8C3-F8647B5628C5}"/>
    <dgm:cxn modelId="{361FF88B-0E39-4010-BF51-2387DBBC76D3}" srcId="{F91F4984-5282-4215-B44D-9FB72837EDA0}" destId="{6F3BDF64-4E62-4CE7-A44D-D2A2FE8556B5}" srcOrd="2" destOrd="0" parTransId="{E2089773-419D-4155-8C3A-2698FF8B692F}" sibTransId="{247B637D-A6B3-42BD-ACB4-BF25C9B122D6}"/>
    <dgm:cxn modelId="{FFB9279C-9C69-43E6-8D54-4A28D4ED572F}" type="presOf" srcId="{6F3BDF64-4E62-4CE7-A44D-D2A2FE8556B5}" destId="{093FFD45-1C6A-4D57-B763-7E785BFE1B3D}" srcOrd="0" destOrd="0" presId="urn:microsoft.com/office/officeart/2005/8/layout/hierarchy1"/>
    <dgm:cxn modelId="{04207DA4-EEAB-4E07-8C78-0CA685147881}" type="presOf" srcId="{C3B42C68-0559-46FF-A107-E9E6928BE449}" destId="{C5F1FA1E-7A26-4882-AFBE-14A2955AC619}" srcOrd="0" destOrd="0" presId="urn:microsoft.com/office/officeart/2005/8/layout/hierarchy1"/>
    <dgm:cxn modelId="{ACF6B9CC-1677-47E0-9A5F-86258B586F7B}" type="presOf" srcId="{F91F4984-5282-4215-B44D-9FB72837EDA0}" destId="{61B1E000-4B41-4E96-B567-B04B9B99A619}" srcOrd="0" destOrd="0" presId="urn:microsoft.com/office/officeart/2005/8/layout/hierarchy1"/>
    <dgm:cxn modelId="{2FD50D80-A093-43AA-82B8-9CE40E7CE51D}" type="presParOf" srcId="{61B1E000-4B41-4E96-B567-B04B9B99A619}" destId="{D4030FF5-A88B-4B7A-90FF-50D582FC548B}" srcOrd="0" destOrd="0" presId="urn:microsoft.com/office/officeart/2005/8/layout/hierarchy1"/>
    <dgm:cxn modelId="{8F54F471-BD6E-4C8C-B1C3-C4B3F04128D2}" type="presParOf" srcId="{D4030FF5-A88B-4B7A-90FF-50D582FC548B}" destId="{537FE4DF-00C0-4713-B5AB-041FC90F726B}" srcOrd="0" destOrd="0" presId="urn:microsoft.com/office/officeart/2005/8/layout/hierarchy1"/>
    <dgm:cxn modelId="{88ED77AC-2AD3-4227-B298-3F5E76410058}" type="presParOf" srcId="{537FE4DF-00C0-4713-B5AB-041FC90F726B}" destId="{5412717E-A233-431B-AC08-7F8FDD808F11}" srcOrd="0" destOrd="0" presId="urn:microsoft.com/office/officeart/2005/8/layout/hierarchy1"/>
    <dgm:cxn modelId="{A58C42F8-C37A-4F46-AB7B-F7E5CCBF0E9A}" type="presParOf" srcId="{537FE4DF-00C0-4713-B5AB-041FC90F726B}" destId="{AFC7C546-2B90-4451-8722-B87869AC54EA}" srcOrd="1" destOrd="0" presId="urn:microsoft.com/office/officeart/2005/8/layout/hierarchy1"/>
    <dgm:cxn modelId="{27B70D80-1502-4ADB-8128-1186E05C6288}" type="presParOf" srcId="{D4030FF5-A88B-4B7A-90FF-50D582FC548B}" destId="{35163C0B-E15B-481B-9322-745EEABA179F}" srcOrd="1" destOrd="0" presId="urn:microsoft.com/office/officeart/2005/8/layout/hierarchy1"/>
    <dgm:cxn modelId="{D7C9768B-7723-47A5-92E4-25383D7ABB54}" type="presParOf" srcId="{61B1E000-4B41-4E96-B567-B04B9B99A619}" destId="{F70E120D-77F7-4945-812B-E6A9D96F599A}" srcOrd="1" destOrd="0" presId="urn:microsoft.com/office/officeart/2005/8/layout/hierarchy1"/>
    <dgm:cxn modelId="{E24F8654-F928-444F-B3E5-967BA24A0CB6}" type="presParOf" srcId="{F70E120D-77F7-4945-812B-E6A9D96F599A}" destId="{664907FB-8EFA-4CD1-95CC-AA9CE71C47B4}" srcOrd="0" destOrd="0" presId="urn:microsoft.com/office/officeart/2005/8/layout/hierarchy1"/>
    <dgm:cxn modelId="{2267DFAD-562A-4AE4-B03B-68D4EF3FF754}" type="presParOf" srcId="{664907FB-8EFA-4CD1-95CC-AA9CE71C47B4}" destId="{41062D14-4057-4403-8129-F94BDA959F98}" srcOrd="0" destOrd="0" presId="urn:microsoft.com/office/officeart/2005/8/layout/hierarchy1"/>
    <dgm:cxn modelId="{0CC47060-C2F2-41A4-A226-3D7144FB982D}" type="presParOf" srcId="{664907FB-8EFA-4CD1-95CC-AA9CE71C47B4}" destId="{A8A6E761-DE10-4B54-A4C9-63EE4E04F201}" srcOrd="1" destOrd="0" presId="urn:microsoft.com/office/officeart/2005/8/layout/hierarchy1"/>
    <dgm:cxn modelId="{34DDE5EA-CAF8-4EC5-8E8B-698904C11B90}" type="presParOf" srcId="{F70E120D-77F7-4945-812B-E6A9D96F599A}" destId="{0FD5A538-5A9C-44AE-B12A-F1E793515C3B}" srcOrd="1" destOrd="0" presId="urn:microsoft.com/office/officeart/2005/8/layout/hierarchy1"/>
    <dgm:cxn modelId="{AC7113BE-B3E2-4459-925B-2D4716651604}" type="presParOf" srcId="{61B1E000-4B41-4E96-B567-B04B9B99A619}" destId="{675735CC-A073-44BB-B229-42CA6F765480}" srcOrd="2" destOrd="0" presId="urn:microsoft.com/office/officeart/2005/8/layout/hierarchy1"/>
    <dgm:cxn modelId="{77EA6BE2-3E24-4D27-8956-7C912E43D2A7}" type="presParOf" srcId="{675735CC-A073-44BB-B229-42CA6F765480}" destId="{673BCC13-A4E8-4686-8C66-184D2B0B7D9C}" srcOrd="0" destOrd="0" presId="urn:microsoft.com/office/officeart/2005/8/layout/hierarchy1"/>
    <dgm:cxn modelId="{9035478E-E34A-4AE6-AEA9-362148EB84A8}" type="presParOf" srcId="{673BCC13-A4E8-4686-8C66-184D2B0B7D9C}" destId="{E88DD019-0A0B-4FE8-9FE6-C8BDAF61D0DE}" srcOrd="0" destOrd="0" presId="urn:microsoft.com/office/officeart/2005/8/layout/hierarchy1"/>
    <dgm:cxn modelId="{E2FD7517-3AB0-4140-80A3-AE48FCA616D6}" type="presParOf" srcId="{673BCC13-A4E8-4686-8C66-184D2B0B7D9C}" destId="{093FFD45-1C6A-4D57-B763-7E785BFE1B3D}" srcOrd="1" destOrd="0" presId="urn:microsoft.com/office/officeart/2005/8/layout/hierarchy1"/>
    <dgm:cxn modelId="{914FE8AD-34D1-44D1-A2A8-13DEB15E7D49}" type="presParOf" srcId="{675735CC-A073-44BB-B229-42CA6F765480}" destId="{B73DFEA9-1E12-493F-B44B-B60C7A2BD436}" srcOrd="1" destOrd="0" presId="urn:microsoft.com/office/officeart/2005/8/layout/hierarchy1"/>
    <dgm:cxn modelId="{7C316692-9B5B-46E9-8A92-71B94EEEA0CB}" type="presParOf" srcId="{61B1E000-4B41-4E96-B567-B04B9B99A619}" destId="{8E415B57-5F03-41A7-A715-D70E06C3AC12}" srcOrd="3" destOrd="0" presId="urn:microsoft.com/office/officeart/2005/8/layout/hierarchy1"/>
    <dgm:cxn modelId="{CB6472BB-1EEA-4751-83C6-0B0CEFA067B1}" type="presParOf" srcId="{8E415B57-5F03-41A7-A715-D70E06C3AC12}" destId="{B8C12117-503A-4D34-9FCB-E01BDC514BF6}" srcOrd="0" destOrd="0" presId="urn:microsoft.com/office/officeart/2005/8/layout/hierarchy1"/>
    <dgm:cxn modelId="{5625D641-69D7-4DF5-B037-B9014EA2B6BF}" type="presParOf" srcId="{B8C12117-503A-4D34-9FCB-E01BDC514BF6}" destId="{0F9542DF-FD0A-416D-B6A1-AB4F9490FB16}" srcOrd="0" destOrd="0" presId="urn:microsoft.com/office/officeart/2005/8/layout/hierarchy1"/>
    <dgm:cxn modelId="{59748FE1-D9EB-4833-AC77-F52FD448B787}" type="presParOf" srcId="{B8C12117-503A-4D34-9FCB-E01BDC514BF6}" destId="{C5F1FA1E-7A26-4882-AFBE-14A2955AC619}" srcOrd="1" destOrd="0" presId="urn:microsoft.com/office/officeart/2005/8/layout/hierarchy1"/>
    <dgm:cxn modelId="{40F9FF25-6E1A-4983-A5BC-6CDDF40EFE6A}" type="presParOf" srcId="{8E415B57-5F03-41A7-A715-D70E06C3AC12}" destId="{69E2F002-3B05-4CDE-BBE3-4206441EF3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D134CB-0AD9-4F5D-9DED-7E045ADF80D3}"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3ED56447-4CA7-4676-898D-9FD5C1E1E6A8}">
      <dgm:prSet/>
      <dgm:spPr/>
      <dgm:t>
        <a:bodyPr/>
        <a:lstStyle/>
        <a:p>
          <a:r>
            <a:rPr lang="en-US"/>
            <a:t>Welcome</a:t>
          </a:r>
        </a:p>
      </dgm:t>
    </dgm:pt>
    <dgm:pt modelId="{6A7DE564-0335-402A-B11B-7CF740744585}" type="parTrans" cxnId="{7804D7E4-D760-498C-ACE0-9E7208C7607E}">
      <dgm:prSet/>
      <dgm:spPr/>
      <dgm:t>
        <a:bodyPr/>
        <a:lstStyle/>
        <a:p>
          <a:endParaRPr lang="en-US"/>
        </a:p>
      </dgm:t>
    </dgm:pt>
    <dgm:pt modelId="{370C751D-A7D9-426A-97C4-D63F2D24AB8F}" type="sibTrans" cxnId="{7804D7E4-D760-498C-ACE0-9E7208C7607E}">
      <dgm:prSet/>
      <dgm:spPr/>
      <dgm:t>
        <a:bodyPr/>
        <a:lstStyle/>
        <a:p>
          <a:endParaRPr lang="en-US"/>
        </a:p>
      </dgm:t>
    </dgm:pt>
    <dgm:pt modelId="{FE0DCBF0-D644-417D-965A-22EB88B80043}">
      <dgm:prSet/>
      <dgm:spPr/>
      <dgm:t>
        <a:bodyPr/>
        <a:lstStyle/>
        <a:p>
          <a:r>
            <a:rPr lang="en-US"/>
            <a:t>A sense of belonging</a:t>
          </a:r>
        </a:p>
      </dgm:t>
    </dgm:pt>
    <dgm:pt modelId="{BEAFC792-7C46-448D-AD28-1F902907D232}" type="parTrans" cxnId="{FC18B37F-4B34-4335-B282-2DC0F523EB06}">
      <dgm:prSet/>
      <dgm:spPr/>
      <dgm:t>
        <a:bodyPr/>
        <a:lstStyle/>
        <a:p>
          <a:endParaRPr lang="en-US"/>
        </a:p>
      </dgm:t>
    </dgm:pt>
    <dgm:pt modelId="{4EC3C7B5-1B97-400C-AAF4-BD12D74AB4D4}" type="sibTrans" cxnId="{FC18B37F-4B34-4335-B282-2DC0F523EB06}">
      <dgm:prSet/>
      <dgm:spPr/>
      <dgm:t>
        <a:bodyPr/>
        <a:lstStyle/>
        <a:p>
          <a:endParaRPr lang="en-US"/>
        </a:p>
      </dgm:t>
    </dgm:pt>
    <dgm:pt modelId="{B9FDCA99-ABF5-43BA-AFA5-11F6CE974EAE}">
      <dgm:prSet/>
      <dgm:spPr/>
      <dgm:t>
        <a:bodyPr/>
        <a:lstStyle/>
        <a:p>
          <a:r>
            <a:rPr lang="en-US"/>
            <a:t>safe</a:t>
          </a:r>
        </a:p>
      </dgm:t>
    </dgm:pt>
    <dgm:pt modelId="{F2524A99-0CE9-467A-8D14-3C1585121975}" type="parTrans" cxnId="{8A00A93B-5354-4E07-9C41-5D1B50FE9666}">
      <dgm:prSet/>
      <dgm:spPr/>
      <dgm:t>
        <a:bodyPr/>
        <a:lstStyle/>
        <a:p>
          <a:endParaRPr lang="en-US"/>
        </a:p>
      </dgm:t>
    </dgm:pt>
    <dgm:pt modelId="{DF168100-F836-4FA1-9D5C-3680E5630A8C}" type="sibTrans" cxnId="{8A00A93B-5354-4E07-9C41-5D1B50FE9666}">
      <dgm:prSet/>
      <dgm:spPr/>
      <dgm:t>
        <a:bodyPr/>
        <a:lstStyle/>
        <a:p>
          <a:endParaRPr lang="en-US"/>
        </a:p>
      </dgm:t>
    </dgm:pt>
    <dgm:pt modelId="{52F75E65-764D-46FC-8A7F-F98CD51E7580}" type="pres">
      <dgm:prSet presAssocID="{69D134CB-0AD9-4F5D-9DED-7E045ADF80D3}" presName="root" presStyleCnt="0">
        <dgm:presLayoutVars>
          <dgm:dir/>
          <dgm:resizeHandles val="exact"/>
        </dgm:presLayoutVars>
      </dgm:prSet>
      <dgm:spPr/>
    </dgm:pt>
    <dgm:pt modelId="{7A69918F-6E82-4282-B137-9BFE12F43CD9}" type="pres">
      <dgm:prSet presAssocID="{3ED56447-4CA7-4676-898D-9FD5C1E1E6A8}" presName="compNode" presStyleCnt="0"/>
      <dgm:spPr/>
    </dgm:pt>
    <dgm:pt modelId="{C01E56DA-C3EE-451C-A2F6-0A3CEABD65BC}" type="pres">
      <dgm:prSet presAssocID="{3ED56447-4CA7-4676-898D-9FD5C1E1E6A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lloons"/>
        </a:ext>
      </dgm:extLst>
    </dgm:pt>
    <dgm:pt modelId="{97D6DAF5-34F7-4B9B-A1C3-04B76A5C69F9}" type="pres">
      <dgm:prSet presAssocID="{3ED56447-4CA7-4676-898D-9FD5C1E1E6A8}" presName="spaceRect" presStyleCnt="0"/>
      <dgm:spPr/>
    </dgm:pt>
    <dgm:pt modelId="{D9583B5F-8A55-4CE6-9BA7-3295BE039CA7}" type="pres">
      <dgm:prSet presAssocID="{3ED56447-4CA7-4676-898D-9FD5C1E1E6A8}" presName="textRect" presStyleLbl="revTx" presStyleIdx="0" presStyleCnt="3">
        <dgm:presLayoutVars>
          <dgm:chMax val="1"/>
          <dgm:chPref val="1"/>
        </dgm:presLayoutVars>
      </dgm:prSet>
      <dgm:spPr/>
    </dgm:pt>
    <dgm:pt modelId="{A5E8BDAD-620C-4B21-8004-5D2BF77BBB86}" type="pres">
      <dgm:prSet presAssocID="{370C751D-A7D9-426A-97C4-D63F2D24AB8F}" presName="sibTrans" presStyleCnt="0"/>
      <dgm:spPr/>
    </dgm:pt>
    <dgm:pt modelId="{F39F7E09-5D4E-488E-8F86-2ADAB8D1AB31}" type="pres">
      <dgm:prSet presAssocID="{FE0DCBF0-D644-417D-965A-22EB88B80043}" presName="compNode" presStyleCnt="0"/>
      <dgm:spPr/>
    </dgm:pt>
    <dgm:pt modelId="{A02FBB82-D42E-46BB-B9CB-53D2DF8C73BC}" type="pres">
      <dgm:prSet presAssocID="{FE0DCBF0-D644-417D-965A-22EB88B8004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831E5CFD-C13D-4B65-ACFB-0A8241504ABE}" type="pres">
      <dgm:prSet presAssocID="{FE0DCBF0-D644-417D-965A-22EB88B80043}" presName="spaceRect" presStyleCnt="0"/>
      <dgm:spPr/>
    </dgm:pt>
    <dgm:pt modelId="{1521B9BA-0CA4-46B4-888F-1400868CFA7F}" type="pres">
      <dgm:prSet presAssocID="{FE0DCBF0-D644-417D-965A-22EB88B80043}" presName="textRect" presStyleLbl="revTx" presStyleIdx="1" presStyleCnt="3">
        <dgm:presLayoutVars>
          <dgm:chMax val="1"/>
          <dgm:chPref val="1"/>
        </dgm:presLayoutVars>
      </dgm:prSet>
      <dgm:spPr/>
    </dgm:pt>
    <dgm:pt modelId="{B0CA8AC7-8E53-4D26-B43C-E1DE01D2FED8}" type="pres">
      <dgm:prSet presAssocID="{4EC3C7B5-1B97-400C-AAF4-BD12D74AB4D4}" presName="sibTrans" presStyleCnt="0"/>
      <dgm:spPr/>
    </dgm:pt>
    <dgm:pt modelId="{8D68A5E0-F7E1-4AB8-AE2B-BCC7D8461F3B}" type="pres">
      <dgm:prSet presAssocID="{B9FDCA99-ABF5-43BA-AFA5-11F6CE974EAE}" presName="compNode" presStyleCnt="0"/>
      <dgm:spPr/>
    </dgm:pt>
    <dgm:pt modelId="{591088D5-8422-4EDE-BE1E-C5E7825E3881}" type="pres">
      <dgm:prSet presAssocID="{B9FDCA99-ABF5-43BA-AFA5-11F6CE974E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afe"/>
        </a:ext>
      </dgm:extLst>
    </dgm:pt>
    <dgm:pt modelId="{F03433FF-D34A-4E76-BD85-24383053B349}" type="pres">
      <dgm:prSet presAssocID="{B9FDCA99-ABF5-43BA-AFA5-11F6CE974EAE}" presName="spaceRect" presStyleCnt="0"/>
      <dgm:spPr/>
    </dgm:pt>
    <dgm:pt modelId="{F9F082A0-5C89-46C5-9712-13E972FD5FDE}" type="pres">
      <dgm:prSet presAssocID="{B9FDCA99-ABF5-43BA-AFA5-11F6CE974EAE}" presName="textRect" presStyleLbl="revTx" presStyleIdx="2" presStyleCnt="3">
        <dgm:presLayoutVars>
          <dgm:chMax val="1"/>
          <dgm:chPref val="1"/>
        </dgm:presLayoutVars>
      </dgm:prSet>
      <dgm:spPr/>
    </dgm:pt>
  </dgm:ptLst>
  <dgm:cxnLst>
    <dgm:cxn modelId="{6A74C938-1B0B-4ECF-AAFD-D29BB22E3FED}" type="presOf" srcId="{B9FDCA99-ABF5-43BA-AFA5-11F6CE974EAE}" destId="{F9F082A0-5C89-46C5-9712-13E972FD5FDE}" srcOrd="0" destOrd="0" presId="urn:microsoft.com/office/officeart/2018/2/layout/IconLabelList"/>
    <dgm:cxn modelId="{8A00A93B-5354-4E07-9C41-5D1B50FE9666}" srcId="{69D134CB-0AD9-4F5D-9DED-7E045ADF80D3}" destId="{B9FDCA99-ABF5-43BA-AFA5-11F6CE974EAE}" srcOrd="2" destOrd="0" parTransId="{F2524A99-0CE9-467A-8D14-3C1585121975}" sibTransId="{DF168100-F836-4FA1-9D5C-3680E5630A8C}"/>
    <dgm:cxn modelId="{FC18B37F-4B34-4335-B282-2DC0F523EB06}" srcId="{69D134CB-0AD9-4F5D-9DED-7E045ADF80D3}" destId="{FE0DCBF0-D644-417D-965A-22EB88B80043}" srcOrd="1" destOrd="0" parTransId="{BEAFC792-7C46-448D-AD28-1F902907D232}" sibTransId="{4EC3C7B5-1B97-400C-AAF4-BD12D74AB4D4}"/>
    <dgm:cxn modelId="{BD376C95-F7F2-4E42-B31E-003F41074D2A}" type="presOf" srcId="{FE0DCBF0-D644-417D-965A-22EB88B80043}" destId="{1521B9BA-0CA4-46B4-888F-1400868CFA7F}" srcOrd="0" destOrd="0" presId="urn:microsoft.com/office/officeart/2018/2/layout/IconLabelList"/>
    <dgm:cxn modelId="{651A60B4-0DBC-44F0-88B2-80BD081923F8}" type="presOf" srcId="{69D134CB-0AD9-4F5D-9DED-7E045ADF80D3}" destId="{52F75E65-764D-46FC-8A7F-F98CD51E7580}" srcOrd="0" destOrd="0" presId="urn:microsoft.com/office/officeart/2018/2/layout/IconLabelList"/>
    <dgm:cxn modelId="{EBC8FECC-23D5-466C-AFC5-D0356A7B0AB5}" type="presOf" srcId="{3ED56447-4CA7-4676-898D-9FD5C1E1E6A8}" destId="{D9583B5F-8A55-4CE6-9BA7-3295BE039CA7}" srcOrd="0" destOrd="0" presId="urn:microsoft.com/office/officeart/2018/2/layout/IconLabelList"/>
    <dgm:cxn modelId="{7804D7E4-D760-498C-ACE0-9E7208C7607E}" srcId="{69D134CB-0AD9-4F5D-9DED-7E045ADF80D3}" destId="{3ED56447-4CA7-4676-898D-9FD5C1E1E6A8}" srcOrd="0" destOrd="0" parTransId="{6A7DE564-0335-402A-B11B-7CF740744585}" sibTransId="{370C751D-A7D9-426A-97C4-D63F2D24AB8F}"/>
    <dgm:cxn modelId="{758F3EDA-40FC-4DC9-A7C1-37DA18672100}" type="presParOf" srcId="{52F75E65-764D-46FC-8A7F-F98CD51E7580}" destId="{7A69918F-6E82-4282-B137-9BFE12F43CD9}" srcOrd="0" destOrd="0" presId="urn:microsoft.com/office/officeart/2018/2/layout/IconLabelList"/>
    <dgm:cxn modelId="{5C686E19-FBED-4EA4-A4F4-0144E19BB1F6}" type="presParOf" srcId="{7A69918F-6E82-4282-B137-9BFE12F43CD9}" destId="{C01E56DA-C3EE-451C-A2F6-0A3CEABD65BC}" srcOrd="0" destOrd="0" presId="urn:microsoft.com/office/officeart/2018/2/layout/IconLabelList"/>
    <dgm:cxn modelId="{731C727A-036F-4F8C-9B3D-B809FFD77DF6}" type="presParOf" srcId="{7A69918F-6E82-4282-B137-9BFE12F43CD9}" destId="{97D6DAF5-34F7-4B9B-A1C3-04B76A5C69F9}" srcOrd="1" destOrd="0" presId="urn:microsoft.com/office/officeart/2018/2/layout/IconLabelList"/>
    <dgm:cxn modelId="{63A7A26B-9DD5-482A-B704-3BE6861DAD4D}" type="presParOf" srcId="{7A69918F-6E82-4282-B137-9BFE12F43CD9}" destId="{D9583B5F-8A55-4CE6-9BA7-3295BE039CA7}" srcOrd="2" destOrd="0" presId="urn:microsoft.com/office/officeart/2018/2/layout/IconLabelList"/>
    <dgm:cxn modelId="{13E5B238-6E94-4157-843E-93E33454E89F}" type="presParOf" srcId="{52F75E65-764D-46FC-8A7F-F98CD51E7580}" destId="{A5E8BDAD-620C-4B21-8004-5D2BF77BBB86}" srcOrd="1" destOrd="0" presId="urn:microsoft.com/office/officeart/2018/2/layout/IconLabelList"/>
    <dgm:cxn modelId="{F6825092-DDAD-4CCD-B0D1-C0226834A1F5}" type="presParOf" srcId="{52F75E65-764D-46FC-8A7F-F98CD51E7580}" destId="{F39F7E09-5D4E-488E-8F86-2ADAB8D1AB31}" srcOrd="2" destOrd="0" presId="urn:microsoft.com/office/officeart/2018/2/layout/IconLabelList"/>
    <dgm:cxn modelId="{8FE93E50-07B9-4CD1-8456-D1E9594102F1}" type="presParOf" srcId="{F39F7E09-5D4E-488E-8F86-2ADAB8D1AB31}" destId="{A02FBB82-D42E-46BB-B9CB-53D2DF8C73BC}" srcOrd="0" destOrd="0" presId="urn:microsoft.com/office/officeart/2018/2/layout/IconLabelList"/>
    <dgm:cxn modelId="{B6C52CDF-9CB7-4F44-8315-145500FBB5DD}" type="presParOf" srcId="{F39F7E09-5D4E-488E-8F86-2ADAB8D1AB31}" destId="{831E5CFD-C13D-4B65-ACFB-0A8241504ABE}" srcOrd="1" destOrd="0" presId="urn:microsoft.com/office/officeart/2018/2/layout/IconLabelList"/>
    <dgm:cxn modelId="{CEE24D54-E398-42D6-B5F1-CD8D453282FE}" type="presParOf" srcId="{F39F7E09-5D4E-488E-8F86-2ADAB8D1AB31}" destId="{1521B9BA-0CA4-46B4-888F-1400868CFA7F}" srcOrd="2" destOrd="0" presId="urn:microsoft.com/office/officeart/2018/2/layout/IconLabelList"/>
    <dgm:cxn modelId="{1E3D0B41-EFA7-4049-A450-BD5A6A19C3E3}" type="presParOf" srcId="{52F75E65-764D-46FC-8A7F-F98CD51E7580}" destId="{B0CA8AC7-8E53-4D26-B43C-E1DE01D2FED8}" srcOrd="3" destOrd="0" presId="urn:microsoft.com/office/officeart/2018/2/layout/IconLabelList"/>
    <dgm:cxn modelId="{7E122895-52E4-4967-B779-3F66E79D11E6}" type="presParOf" srcId="{52F75E65-764D-46FC-8A7F-F98CD51E7580}" destId="{8D68A5E0-F7E1-4AB8-AE2B-BCC7D8461F3B}" srcOrd="4" destOrd="0" presId="urn:microsoft.com/office/officeart/2018/2/layout/IconLabelList"/>
    <dgm:cxn modelId="{1545ECF1-12B7-448E-A02D-05C120B78BB0}" type="presParOf" srcId="{8D68A5E0-F7E1-4AB8-AE2B-BCC7D8461F3B}" destId="{591088D5-8422-4EDE-BE1E-C5E7825E3881}" srcOrd="0" destOrd="0" presId="urn:microsoft.com/office/officeart/2018/2/layout/IconLabelList"/>
    <dgm:cxn modelId="{CE3FA1BC-4BB0-4622-A0F1-2A6230B61BE3}" type="presParOf" srcId="{8D68A5E0-F7E1-4AB8-AE2B-BCC7D8461F3B}" destId="{F03433FF-D34A-4E76-BD85-24383053B349}" srcOrd="1" destOrd="0" presId="urn:microsoft.com/office/officeart/2018/2/layout/IconLabelList"/>
    <dgm:cxn modelId="{C60E0F88-57DC-4A45-A539-C5199AFE2532}" type="presParOf" srcId="{8D68A5E0-F7E1-4AB8-AE2B-BCC7D8461F3B}" destId="{F9F082A0-5C89-46C5-9712-13E972FD5FD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0C3A9C-F9F0-43F5-9FF7-0E158E554017}"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D674EB89-6207-4AC0-BD4C-316FC3D4294A}">
      <dgm:prSet/>
      <dgm:spPr/>
      <dgm:t>
        <a:bodyPr/>
        <a:lstStyle/>
        <a:p>
          <a:r>
            <a:rPr lang="en-GB" dirty="0"/>
            <a:t>                                                                                              Protected characteristics</a:t>
          </a:r>
          <a:endParaRPr lang="en-US" dirty="0"/>
        </a:p>
      </dgm:t>
    </dgm:pt>
    <dgm:pt modelId="{DE0FE97F-95DA-4D78-A9F9-5793DEFE9008}" type="parTrans" cxnId="{8D779D85-1820-42A1-9C64-A230F92FB426}">
      <dgm:prSet/>
      <dgm:spPr/>
      <dgm:t>
        <a:bodyPr/>
        <a:lstStyle/>
        <a:p>
          <a:endParaRPr lang="en-US"/>
        </a:p>
      </dgm:t>
    </dgm:pt>
    <dgm:pt modelId="{D2BFA2E0-FB19-4E26-95A5-1A6F937F96E0}" type="sibTrans" cxnId="{8D779D85-1820-42A1-9C64-A230F92FB426}">
      <dgm:prSet/>
      <dgm:spPr/>
      <dgm:t>
        <a:bodyPr/>
        <a:lstStyle/>
        <a:p>
          <a:endParaRPr lang="en-US"/>
        </a:p>
      </dgm:t>
    </dgm:pt>
    <dgm:pt modelId="{22E86FB4-9B3B-4D4F-B2CB-870430A5D8AA}">
      <dgm:prSet/>
      <dgm:spPr/>
      <dgm:t>
        <a:bodyPr/>
        <a:lstStyle/>
        <a:p>
          <a:r>
            <a:rPr lang="en-GB"/>
            <a:t>Race</a:t>
          </a:r>
          <a:endParaRPr lang="en-US"/>
        </a:p>
      </dgm:t>
    </dgm:pt>
    <dgm:pt modelId="{2584C3B0-3DD4-49CD-A516-23A96C6B5FDE}" type="parTrans" cxnId="{F32B5032-DD00-4417-B01A-5CFFDAD0BE66}">
      <dgm:prSet/>
      <dgm:spPr/>
      <dgm:t>
        <a:bodyPr/>
        <a:lstStyle/>
        <a:p>
          <a:endParaRPr lang="en-US"/>
        </a:p>
      </dgm:t>
    </dgm:pt>
    <dgm:pt modelId="{9BD0615C-E045-433D-97E2-1029E7D1D2C7}" type="sibTrans" cxnId="{F32B5032-DD00-4417-B01A-5CFFDAD0BE66}">
      <dgm:prSet/>
      <dgm:spPr/>
      <dgm:t>
        <a:bodyPr/>
        <a:lstStyle/>
        <a:p>
          <a:endParaRPr lang="en-US"/>
        </a:p>
      </dgm:t>
    </dgm:pt>
    <dgm:pt modelId="{3BB9D34C-70AD-413A-9C57-FE636E0CC62C}">
      <dgm:prSet/>
      <dgm:spPr/>
      <dgm:t>
        <a:bodyPr/>
        <a:lstStyle/>
        <a:p>
          <a:r>
            <a:rPr lang="en-GB"/>
            <a:t>Religion</a:t>
          </a:r>
          <a:endParaRPr lang="en-US"/>
        </a:p>
      </dgm:t>
    </dgm:pt>
    <dgm:pt modelId="{5E6A74ED-94E2-43E7-817D-37D0A0275C4E}" type="parTrans" cxnId="{101E98A0-51A9-4300-BEA4-649486AF987E}">
      <dgm:prSet/>
      <dgm:spPr/>
      <dgm:t>
        <a:bodyPr/>
        <a:lstStyle/>
        <a:p>
          <a:endParaRPr lang="en-US"/>
        </a:p>
      </dgm:t>
    </dgm:pt>
    <dgm:pt modelId="{751CAD41-0519-4805-8341-7E6B6B20E16F}" type="sibTrans" cxnId="{101E98A0-51A9-4300-BEA4-649486AF987E}">
      <dgm:prSet/>
      <dgm:spPr/>
      <dgm:t>
        <a:bodyPr/>
        <a:lstStyle/>
        <a:p>
          <a:endParaRPr lang="en-US"/>
        </a:p>
      </dgm:t>
    </dgm:pt>
    <dgm:pt modelId="{113F4284-0823-4D50-830E-806E0B88EB51}">
      <dgm:prSet/>
      <dgm:spPr/>
      <dgm:t>
        <a:bodyPr/>
        <a:lstStyle/>
        <a:p>
          <a:r>
            <a:rPr lang="en-GB"/>
            <a:t>Sex </a:t>
          </a:r>
          <a:endParaRPr lang="en-US"/>
        </a:p>
      </dgm:t>
    </dgm:pt>
    <dgm:pt modelId="{89926E73-A3F2-489A-9516-51FFE7BB9EC9}" type="parTrans" cxnId="{56A23F00-83B4-4907-8501-1B87A78C2975}">
      <dgm:prSet/>
      <dgm:spPr/>
      <dgm:t>
        <a:bodyPr/>
        <a:lstStyle/>
        <a:p>
          <a:endParaRPr lang="en-US"/>
        </a:p>
      </dgm:t>
    </dgm:pt>
    <dgm:pt modelId="{82E2CFFD-CCA1-45AE-90DA-6B706844A730}" type="sibTrans" cxnId="{56A23F00-83B4-4907-8501-1B87A78C2975}">
      <dgm:prSet/>
      <dgm:spPr/>
      <dgm:t>
        <a:bodyPr/>
        <a:lstStyle/>
        <a:p>
          <a:endParaRPr lang="en-US"/>
        </a:p>
      </dgm:t>
    </dgm:pt>
    <dgm:pt modelId="{3765B871-8CAE-466D-A56D-876404F824DB}">
      <dgm:prSet/>
      <dgm:spPr/>
      <dgm:t>
        <a:bodyPr/>
        <a:lstStyle/>
        <a:p>
          <a:r>
            <a:rPr lang="en-GB"/>
            <a:t>Gender reassignment</a:t>
          </a:r>
          <a:endParaRPr lang="en-US"/>
        </a:p>
      </dgm:t>
    </dgm:pt>
    <dgm:pt modelId="{4C1F6CFC-6170-4E13-BFF5-AD029A193D4B}" type="parTrans" cxnId="{AC0B56F6-82C0-4DC6-868C-4B00FD01D40E}">
      <dgm:prSet/>
      <dgm:spPr/>
      <dgm:t>
        <a:bodyPr/>
        <a:lstStyle/>
        <a:p>
          <a:endParaRPr lang="en-US"/>
        </a:p>
      </dgm:t>
    </dgm:pt>
    <dgm:pt modelId="{DAAC7291-E4F5-45E7-9682-2F9A48FD481F}" type="sibTrans" cxnId="{AC0B56F6-82C0-4DC6-868C-4B00FD01D40E}">
      <dgm:prSet/>
      <dgm:spPr/>
      <dgm:t>
        <a:bodyPr/>
        <a:lstStyle/>
        <a:p>
          <a:endParaRPr lang="en-US"/>
        </a:p>
      </dgm:t>
    </dgm:pt>
    <dgm:pt modelId="{12E39537-9FF3-4511-B67F-F9243FD60EBF}">
      <dgm:prSet/>
      <dgm:spPr/>
      <dgm:t>
        <a:bodyPr/>
        <a:lstStyle/>
        <a:p>
          <a:r>
            <a:rPr lang="en-GB"/>
            <a:t>Age</a:t>
          </a:r>
          <a:endParaRPr lang="en-US"/>
        </a:p>
      </dgm:t>
    </dgm:pt>
    <dgm:pt modelId="{8B7C2844-A499-4207-AB94-BFB066A3469A}" type="parTrans" cxnId="{D86FDE13-2D76-4696-A0C9-52F4C2A8FD06}">
      <dgm:prSet/>
      <dgm:spPr/>
      <dgm:t>
        <a:bodyPr/>
        <a:lstStyle/>
        <a:p>
          <a:endParaRPr lang="en-US"/>
        </a:p>
      </dgm:t>
    </dgm:pt>
    <dgm:pt modelId="{3B8CA6B3-5D27-42B9-BFDE-BD65480E88D1}" type="sibTrans" cxnId="{D86FDE13-2D76-4696-A0C9-52F4C2A8FD06}">
      <dgm:prSet/>
      <dgm:spPr/>
      <dgm:t>
        <a:bodyPr/>
        <a:lstStyle/>
        <a:p>
          <a:endParaRPr lang="en-US"/>
        </a:p>
      </dgm:t>
    </dgm:pt>
    <dgm:pt modelId="{7BCD30E1-02DD-4A4B-A574-AC9234B33D16}">
      <dgm:prSet/>
      <dgm:spPr/>
      <dgm:t>
        <a:bodyPr/>
        <a:lstStyle/>
        <a:p>
          <a:r>
            <a:rPr lang="en-GB"/>
            <a:t>Disability</a:t>
          </a:r>
          <a:endParaRPr lang="en-US"/>
        </a:p>
      </dgm:t>
    </dgm:pt>
    <dgm:pt modelId="{B0E3A2E4-7399-4FB5-8051-37FB9C08A31B}" type="parTrans" cxnId="{9B8BE4E9-0DAF-4FF8-ADD8-CE0401E02BA6}">
      <dgm:prSet/>
      <dgm:spPr/>
      <dgm:t>
        <a:bodyPr/>
        <a:lstStyle/>
        <a:p>
          <a:endParaRPr lang="en-US"/>
        </a:p>
      </dgm:t>
    </dgm:pt>
    <dgm:pt modelId="{DB53D7D4-C599-4BD8-9B0E-B55C00AD8CF2}" type="sibTrans" cxnId="{9B8BE4E9-0DAF-4FF8-ADD8-CE0401E02BA6}">
      <dgm:prSet/>
      <dgm:spPr/>
      <dgm:t>
        <a:bodyPr/>
        <a:lstStyle/>
        <a:p>
          <a:endParaRPr lang="en-US"/>
        </a:p>
      </dgm:t>
    </dgm:pt>
    <dgm:pt modelId="{D8770F28-B8F3-4F3A-9B06-46270EF06F58}">
      <dgm:prSet/>
      <dgm:spPr/>
      <dgm:t>
        <a:bodyPr/>
        <a:lstStyle/>
        <a:p>
          <a:r>
            <a:rPr lang="en-GB"/>
            <a:t>Sexual orientation</a:t>
          </a:r>
          <a:endParaRPr lang="en-US"/>
        </a:p>
      </dgm:t>
    </dgm:pt>
    <dgm:pt modelId="{CFDAC604-0667-4A9A-93F8-D9B231E056FF}" type="parTrans" cxnId="{9289A5E4-5EBB-431D-BA6D-924120FD6B81}">
      <dgm:prSet/>
      <dgm:spPr/>
      <dgm:t>
        <a:bodyPr/>
        <a:lstStyle/>
        <a:p>
          <a:endParaRPr lang="en-US"/>
        </a:p>
      </dgm:t>
    </dgm:pt>
    <dgm:pt modelId="{CBB40248-D2C4-4942-8686-55B4E8D18D18}" type="sibTrans" cxnId="{9289A5E4-5EBB-431D-BA6D-924120FD6B81}">
      <dgm:prSet/>
      <dgm:spPr/>
      <dgm:t>
        <a:bodyPr/>
        <a:lstStyle/>
        <a:p>
          <a:endParaRPr lang="en-US"/>
        </a:p>
      </dgm:t>
    </dgm:pt>
    <dgm:pt modelId="{F3B8AA86-D642-4BB8-920F-FEA982725621}">
      <dgm:prSet/>
      <dgm:spPr/>
      <dgm:t>
        <a:bodyPr/>
        <a:lstStyle/>
        <a:p>
          <a:r>
            <a:rPr lang="en-GB"/>
            <a:t>Pregnancy or maternity</a:t>
          </a:r>
          <a:endParaRPr lang="en-US"/>
        </a:p>
      </dgm:t>
    </dgm:pt>
    <dgm:pt modelId="{59301FDB-F1D9-4BA6-A6F1-80497B6DE094}" type="parTrans" cxnId="{24EC1EE0-B604-436F-B15B-61E1A7375589}">
      <dgm:prSet/>
      <dgm:spPr/>
      <dgm:t>
        <a:bodyPr/>
        <a:lstStyle/>
        <a:p>
          <a:endParaRPr lang="en-US"/>
        </a:p>
      </dgm:t>
    </dgm:pt>
    <dgm:pt modelId="{6FEC19B9-51A6-479A-BF71-17D26C6304F0}" type="sibTrans" cxnId="{24EC1EE0-B604-436F-B15B-61E1A7375589}">
      <dgm:prSet/>
      <dgm:spPr/>
      <dgm:t>
        <a:bodyPr/>
        <a:lstStyle/>
        <a:p>
          <a:endParaRPr lang="en-US"/>
        </a:p>
      </dgm:t>
    </dgm:pt>
    <dgm:pt modelId="{B2D7B47F-943E-4370-8CB1-F9DB2618945D}">
      <dgm:prSet/>
      <dgm:spPr/>
      <dgm:t>
        <a:bodyPr/>
        <a:lstStyle/>
        <a:p>
          <a:r>
            <a:rPr lang="en-GB"/>
            <a:t>Marriage or civil partnership</a:t>
          </a:r>
          <a:endParaRPr lang="en-US"/>
        </a:p>
      </dgm:t>
    </dgm:pt>
    <dgm:pt modelId="{5D14F60A-6715-4459-81EB-6EA790E58D8D}" type="parTrans" cxnId="{FB6BB948-EF35-4293-8AF6-37297456E0C6}">
      <dgm:prSet/>
      <dgm:spPr/>
      <dgm:t>
        <a:bodyPr/>
        <a:lstStyle/>
        <a:p>
          <a:endParaRPr lang="en-US"/>
        </a:p>
      </dgm:t>
    </dgm:pt>
    <dgm:pt modelId="{1B916E2F-FA42-4AA7-B410-07092E349684}" type="sibTrans" cxnId="{FB6BB948-EF35-4293-8AF6-37297456E0C6}">
      <dgm:prSet/>
      <dgm:spPr/>
      <dgm:t>
        <a:bodyPr/>
        <a:lstStyle/>
        <a:p>
          <a:endParaRPr lang="en-US"/>
        </a:p>
      </dgm:t>
    </dgm:pt>
    <dgm:pt modelId="{34AAE5F6-8C05-4076-AC0C-87C9C54D4A7D}" type="pres">
      <dgm:prSet presAssocID="{000C3A9C-F9F0-43F5-9FF7-0E158E554017}" presName="linear" presStyleCnt="0">
        <dgm:presLayoutVars>
          <dgm:animLvl val="lvl"/>
          <dgm:resizeHandles val="exact"/>
        </dgm:presLayoutVars>
      </dgm:prSet>
      <dgm:spPr/>
    </dgm:pt>
    <dgm:pt modelId="{BFA4D7B6-0651-490C-8645-3C4127853CF3}" type="pres">
      <dgm:prSet presAssocID="{D674EB89-6207-4AC0-BD4C-316FC3D4294A}" presName="parentText" presStyleLbl="node1" presStyleIdx="0" presStyleCnt="10">
        <dgm:presLayoutVars>
          <dgm:chMax val="0"/>
          <dgm:bulletEnabled val="1"/>
        </dgm:presLayoutVars>
      </dgm:prSet>
      <dgm:spPr/>
    </dgm:pt>
    <dgm:pt modelId="{FA38151A-B016-43AE-B31A-7FBE5754E4EA}" type="pres">
      <dgm:prSet presAssocID="{D2BFA2E0-FB19-4E26-95A5-1A6F937F96E0}" presName="spacer" presStyleCnt="0"/>
      <dgm:spPr/>
    </dgm:pt>
    <dgm:pt modelId="{69B78919-B3DF-4921-82DE-05DFB896055F}" type="pres">
      <dgm:prSet presAssocID="{22E86FB4-9B3B-4D4F-B2CB-870430A5D8AA}" presName="parentText" presStyleLbl="node1" presStyleIdx="1" presStyleCnt="10">
        <dgm:presLayoutVars>
          <dgm:chMax val="0"/>
          <dgm:bulletEnabled val="1"/>
        </dgm:presLayoutVars>
      </dgm:prSet>
      <dgm:spPr/>
    </dgm:pt>
    <dgm:pt modelId="{68EA4B08-5593-4B06-AE18-7428E65C4350}" type="pres">
      <dgm:prSet presAssocID="{9BD0615C-E045-433D-97E2-1029E7D1D2C7}" presName="spacer" presStyleCnt="0"/>
      <dgm:spPr/>
    </dgm:pt>
    <dgm:pt modelId="{78A44D08-496A-4DE0-9A3C-7A56380C91F8}" type="pres">
      <dgm:prSet presAssocID="{3BB9D34C-70AD-413A-9C57-FE636E0CC62C}" presName="parentText" presStyleLbl="node1" presStyleIdx="2" presStyleCnt="10">
        <dgm:presLayoutVars>
          <dgm:chMax val="0"/>
          <dgm:bulletEnabled val="1"/>
        </dgm:presLayoutVars>
      </dgm:prSet>
      <dgm:spPr/>
    </dgm:pt>
    <dgm:pt modelId="{AB3F1E75-99F1-4C97-ACDF-C4F1BC813AF0}" type="pres">
      <dgm:prSet presAssocID="{751CAD41-0519-4805-8341-7E6B6B20E16F}" presName="spacer" presStyleCnt="0"/>
      <dgm:spPr/>
    </dgm:pt>
    <dgm:pt modelId="{80433DA4-D2AB-4BA3-95A4-30D30D8E8971}" type="pres">
      <dgm:prSet presAssocID="{113F4284-0823-4D50-830E-806E0B88EB51}" presName="parentText" presStyleLbl="node1" presStyleIdx="3" presStyleCnt="10">
        <dgm:presLayoutVars>
          <dgm:chMax val="0"/>
          <dgm:bulletEnabled val="1"/>
        </dgm:presLayoutVars>
      </dgm:prSet>
      <dgm:spPr/>
    </dgm:pt>
    <dgm:pt modelId="{48AEBE9A-F544-4C55-8F8A-66B7E69CA374}" type="pres">
      <dgm:prSet presAssocID="{82E2CFFD-CCA1-45AE-90DA-6B706844A730}" presName="spacer" presStyleCnt="0"/>
      <dgm:spPr/>
    </dgm:pt>
    <dgm:pt modelId="{5B022A6A-8F21-488B-8C88-591706409E8B}" type="pres">
      <dgm:prSet presAssocID="{3765B871-8CAE-466D-A56D-876404F824DB}" presName="parentText" presStyleLbl="node1" presStyleIdx="4" presStyleCnt="10">
        <dgm:presLayoutVars>
          <dgm:chMax val="0"/>
          <dgm:bulletEnabled val="1"/>
        </dgm:presLayoutVars>
      </dgm:prSet>
      <dgm:spPr/>
    </dgm:pt>
    <dgm:pt modelId="{0DCC13FB-B62C-4A95-A3D0-F6650CDC0A06}" type="pres">
      <dgm:prSet presAssocID="{DAAC7291-E4F5-45E7-9682-2F9A48FD481F}" presName="spacer" presStyleCnt="0"/>
      <dgm:spPr/>
    </dgm:pt>
    <dgm:pt modelId="{04F05364-60CE-41DB-BF32-ADBE2E05FC85}" type="pres">
      <dgm:prSet presAssocID="{12E39537-9FF3-4511-B67F-F9243FD60EBF}" presName="parentText" presStyleLbl="node1" presStyleIdx="5" presStyleCnt="10">
        <dgm:presLayoutVars>
          <dgm:chMax val="0"/>
          <dgm:bulletEnabled val="1"/>
        </dgm:presLayoutVars>
      </dgm:prSet>
      <dgm:spPr/>
    </dgm:pt>
    <dgm:pt modelId="{B67C8FED-8457-45C4-B42C-957A8D6E3223}" type="pres">
      <dgm:prSet presAssocID="{3B8CA6B3-5D27-42B9-BFDE-BD65480E88D1}" presName="spacer" presStyleCnt="0"/>
      <dgm:spPr/>
    </dgm:pt>
    <dgm:pt modelId="{5B2993B1-37FA-401A-A746-140AA3BC8843}" type="pres">
      <dgm:prSet presAssocID="{7BCD30E1-02DD-4A4B-A574-AC9234B33D16}" presName="parentText" presStyleLbl="node1" presStyleIdx="6" presStyleCnt="10">
        <dgm:presLayoutVars>
          <dgm:chMax val="0"/>
          <dgm:bulletEnabled val="1"/>
        </dgm:presLayoutVars>
      </dgm:prSet>
      <dgm:spPr/>
    </dgm:pt>
    <dgm:pt modelId="{ACF35A2D-EA86-44C4-A87C-5B1E910D6A41}" type="pres">
      <dgm:prSet presAssocID="{DB53D7D4-C599-4BD8-9B0E-B55C00AD8CF2}" presName="spacer" presStyleCnt="0"/>
      <dgm:spPr/>
    </dgm:pt>
    <dgm:pt modelId="{97A7ED2E-1CF3-4A7D-B9D9-17221E0D29E7}" type="pres">
      <dgm:prSet presAssocID="{D8770F28-B8F3-4F3A-9B06-46270EF06F58}" presName="parentText" presStyleLbl="node1" presStyleIdx="7" presStyleCnt="10">
        <dgm:presLayoutVars>
          <dgm:chMax val="0"/>
          <dgm:bulletEnabled val="1"/>
        </dgm:presLayoutVars>
      </dgm:prSet>
      <dgm:spPr/>
    </dgm:pt>
    <dgm:pt modelId="{4A519858-8D3E-42EC-BC00-C9B3935162C8}" type="pres">
      <dgm:prSet presAssocID="{CBB40248-D2C4-4942-8686-55B4E8D18D18}" presName="spacer" presStyleCnt="0"/>
      <dgm:spPr/>
    </dgm:pt>
    <dgm:pt modelId="{424E4E0B-67F4-4ACD-A985-C0063DAECF5E}" type="pres">
      <dgm:prSet presAssocID="{F3B8AA86-D642-4BB8-920F-FEA982725621}" presName="parentText" presStyleLbl="node1" presStyleIdx="8" presStyleCnt="10">
        <dgm:presLayoutVars>
          <dgm:chMax val="0"/>
          <dgm:bulletEnabled val="1"/>
        </dgm:presLayoutVars>
      </dgm:prSet>
      <dgm:spPr/>
    </dgm:pt>
    <dgm:pt modelId="{561B5F21-D8AE-4944-AF10-E7973F59902B}" type="pres">
      <dgm:prSet presAssocID="{6FEC19B9-51A6-479A-BF71-17D26C6304F0}" presName="spacer" presStyleCnt="0"/>
      <dgm:spPr/>
    </dgm:pt>
    <dgm:pt modelId="{699768F2-9CCC-4281-823D-3D4C728491CB}" type="pres">
      <dgm:prSet presAssocID="{B2D7B47F-943E-4370-8CB1-F9DB2618945D}" presName="parentText" presStyleLbl="node1" presStyleIdx="9" presStyleCnt="10">
        <dgm:presLayoutVars>
          <dgm:chMax val="0"/>
          <dgm:bulletEnabled val="1"/>
        </dgm:presLayoutVars>
      </dgm:prSet>
      <dgm:spPr/>
    </dgm:pt>
  </dgm:ptLst>
  <dgm:cxnLst>
    <dgm:cxn modelId="{56A23F00-83B4-4907-8501-1B87A78C2975}" srcId="{000C3A9C-F9F0-43F5-9FF7-0E158E554017}" destId="{113F4284-0823-4D50-830E-806E0B88EB51}" srcOrd="3" destOrd="0" parTransId="{89926E73-A3F2-489A-9516-51FFE7BB9EC9}" sibTransId="{82E2CFFD-CCA1-45AE-90DA-6B706844A730}"/>
    <dgm:cxn modelId="{16443308-65AE-42F2-8DA1-FE95E7C8C3FA}" type="presOf" srcId="{113F4284-0823-4D50-830E-806E0B88EB51}" destId="{80433DA4-D2AB-4BA3-95A4-30D30D8E8971}" srcOrd="0" destOrd="0" presId="urn:microsoft.com/office/officeart/2005/8/layout/vList2"/>
    <dgm:cxn modelId="{09EBCD12-748D-4C8A-BEBB-B6B37502A292}" type="presOf" srcId="{22E86FB4-9B3B-4D4F-B2CB-870430A5D8AA}" destId="{69B78919-B3DF-4921-82DE-05DFB896055F}" srcOrd="0" destOrd="0" presId="urn:microsoft.com/office/officeart/2005/8/layout/vList2"/>
    <dgm:cxn modelId="{D86FDE13-2D76-4696-A0C9-52F4C2A8FD06}" srcId="{000C3A9C-F9F0-43F5-9FF7-0E158E554017}" destId="{12E39537-9FF3-4511-B67F-F9243FD60EBF}" srcOrd="5" destOrd="0" parTransId="{8B7C2844-A499-4207-AB94-BFB066A3469A}" sibTransId="{3B8CA6B3-5D27-42B9-BFDE-BD65480E88D1}"/>
    <dgm:cxn modelId="{F98AB21A-BAEA-46CA-91FF-7EE7E4A56D4E}" type="presOf" srcId="{3765B871-8CAE-466D-A56D-876404F824DB}" destId="{5B022A6A-8F21-488B-8C88-591706409E8B}" srcOrd="0" destOrd="0" presId="urn:microsoft.com/office/officeart/2005/8/layout/vList2"/>
    <dgm:cxn modelId="{F32B5032-DD00-4417-B01A-5CFFDAD0BE66}" srcId="{000C3A9C-F9F0-43F5-9FF7-0E158E554017}" destId="{22E86FB4-9B3B-4D4F-B2CB-870430A5D8AA}" srcOrd="1" destOrd="0" parTransId="{2584C3B0-3DD4-49CD-A516-23A96C6B5FDE}" sibTransId="{9BD0615C-E045-433D-97E2-1029E7D1D2C7}"/>
    <dgm:cxn modelId="{7D781E3C-5977-4DD1-835F-BB4AF1885E91}" type="presOf" srcId="{D8770F28-B8F3-4F3A-9B06-46270EF06F58}" destId="{97A7ED2E-1CF3-4A7D-B9D9-17221E0D29E7}" srcOrd="0" destOrd="0" presId="urn:microsoft.com/office/officeart/2005/8/layout/vList2"/>
    <dgm:cxn modelId="{A9AB343F-81B9-4308-BD7D-714203EDCEF3}" type="presOf" srcId="{F3B8AA86-D642-4BB8-920F-FEA982725621}" destId="{424E4E0B-67F4-4ACD-A985-C0063DAECF5E}" srcOrd="0" destOrd="0" presId="urn:microsoft.com/office/officeart/2005/8/layout/vList2"/>
    <dgm:cxn modelId="{FB6BB948-EF35-4293-8AF6-37297456E0C6}" srcId="{000C3A9C-F9F0-43F5-9FF7-0E158E554017}" destId="{B2D7B47F-943E-4370-8CB1-F9DB2618945D}" srcOrd="9" destOrd="0" parTransId="{5D14F60A-6715-4459-81EB-6EA790E58D8D}" sibTransId="{1B916E2F-FA42-4AA7-B410-07092E349684}"/>
    <dgm:cxn modelId="{2348BA7E-BCDC-4AF3-8D7A-1587AA6FA2DA}" type="presOf" srcId="{12E39537-9FF3-4511-B67F-F9243FD60EBF}" destId="{04F05364-60CE-41DB-BF32-ADBE2E05FC85}" srcOrd="0" destOrd="0" presId="urn:microsoft.com/office/officeart/2005/8/layout/vList2"/>
    <dgm:cxn modelId="{8D779D85-1820-42A1-9C64-A230F92FB426}" srcId="{000C3A9C-F9F0-43F5-9FF7-0E158E554017}" destId="{D674EB89-6207-4AC0-BD4C-316FC3D4294A}" srcOrd="0" destOrd="0" parTransId="{DE0FE97F-95DA-4D78-A9F9-5793DEFE9008}" sibTransId="{D2BFA2E0-FB19-4E26-95A5-1A6F937F96E0}"/>
    <dgm:cxn modelId="{101E98A0-51A9-4300-BEA4-649486AF987E}" srcId="{000C3A9C-F9F0-43F5-9FF7-0E158E554017}" destId="{3BB9D34C-70AD-413A-9C57-FE636E0CC62C}" srcOrd="2" destOrd="0" parTransId="{5E6A74ED-94E2-43E7-817D-37D0A0275C4E}" sibTransId="{751CAD41-0519-4805-8341-7E6B6B20E16F}"/>
    <dgm:cxn modelId="{7A828CB4-5FFF-4D37-AFC5-B187BBF53C6E}" type="presOf" srcId="{7BCD30E1-02DD-4A4B-A574-AC9234B33D16}" destId="{5B2993B1-37FA-401A-A746-140AA3BC8843}" srcOrd="0" destOrd="0" presId="urn:microsoft.com/office/officeart/2005/8/layout/vList2"/>
    <dgm:cxn modelId="{1DF047C6-5825-4779-ACA8-88EF188F5516}" type="presOf" srcId="{D674EB89-6207-4AC0-BD4C-316FC3D4294A}" destId="{BFA4D7B6-0651-490C-8645-3C4127853CF3}" srcOrd="0" destOrd="0" presId="urn:microsoft.com/office/officeart/2005/8/layout/vList2"/>
    <dgm:cxn modelId="{24EC1EE0-B604-436F-B15B-61E1A7375589}" srcId="{000C3A9C-F9F0-43F5-9FF7-0E158E554017}" destId="{F3B8AA86-D642-4BB8-920F-FEA982725621}" srcOrd="8" destOrd="0" parTransId="{59301FDB-F1D9-4BA6-A6F1-80497B6DE094}" sibTransId="{6FEC19B9-51A6-479A-BF71-17D26C6304F0}"/>
    <dgm:cxn modelId="{9289A5E4-5EBB-431D-BA6D-924120FD6B81}" srcId="{000C3A9C-F9F0-43F5-9FF7-0E158E554017}" destId="{D8770F28-B8F3-4F3A-9B06-46270EF06F58}" srcOrd="7" destOrd="0" parTransId="{CFDAC604-0667-4A9A-93F8-D9B231E056FF}" sibTransId="{CBB40248-D2C4-4942-8686-55B4E8D18D18}"/>
    <dgm:cxn modelId="{9B8BE4E9-0DAF-4FF8-ADD8-CE0401E02BA6}" srcId="{000C3A9C-F9F0-43F5-9FF7-0E158E554017}" destId="{7BCD30E1-02DD-4A4B-A574-AC9234B33D16}" srcOrd="6" destOrd="0" parTransId="{B0E3A2E4-7399-4FB5-8051-37FB9C08A31B}" sibTransId="{DB53D7D4-C599-4BD8-9B0E-B55C00AD8CF2}"/>
    <dgm:cxn modelId="{1B5748ED-87D5-4F8F-A254-0EBD479D542F}" type="presOf" srcId="{3BB9D34C-70AD-413A-9C57-FE636E0CC62C}" destId="{78A44D08-496A-4DE0-9A3C-7A56380C91F8}" srcOrd="0" destOrd="0" presId="urn:microsoft.com/office/officeart/2005/8/layout/vList2"/>
    <dgm:cxn modelId="{26FCDCF4-8326-4409-B6D1-2C43B735AE16}" type="presOf" srcId="{B2D7B47F-943E-4370-8CB1-F9DB2618945D}" destId="{699768F2-9CCC-4281-823D-3D4C728491CB}" srcOrd="0" destOrd="0" presId="urn:microsoft.com/office/officeart/2005/8/layout/vList2"/>
    <dgm:cxn modelId="{AC0B56F6-82C0-4DC6-868C-4B00FD01D40E}" srcId="{000C3A9C-F9F0-43F5-9FF7-0E158E554017}" destId="{3765B871-8CAE-466D-A56D-876404F824DB}" srcOrd="4" destOrd="0" parTransId="{4C1F6CFC-6170-4E13-BFF5-AD029A193D4B}" sibTransId="{DAAC7291-E4F5-45E7-9682-2F9A48FD481F}"/>
    <dgm:cxn modelId="{A74550F8-7149-4230-BE0C-2CEFFD12256C}" type="presOf" srcId="{000C3A9C-F9F0-43F5-9FF7-0E158E554017}" destId="{34AAE5F6-8C05-4076-AC0C-87C9C54D4A7D}" srcOrd="0" destOrd="0" presId="urn:microsoft.com/office/officeart/2005/8/layout/vList2"/>
    <dgm:cxn modelId="{E4729889-9482-4BED-B0AF-2444B07ABE38}" type="presParOf" srcId="{34AAE5F6-8C05-4076-AC0C-87C9C54D4A7D}" destId="{BFA4D7B6-0651-490C-8645-3C4127853CF3}" srcOrd="0" destOrd="0" presId="urn:microsoft.com/office/officeart/2005/8/layout/vList2"/>
    <dgm:cxn modelId="{A7273E83-41D7-432D-948F-9328F9AF94D5}" type="presParOf" srcId="{34AAE5F6-8C05-4076-AC0C-87C9C54D4A7D}" destId="{FA38151A-B016-43AE-B31A-7FBE5754E4EA}" srcOrd="1" destOrd="0" presId="urn:microsoft.com/office/officeart/2005/8/layout/vList2"/>
    <dgm:cxn modelId="{DD9E51D5-C06F-4D14-A736-0307E0C0F08D}" type="presParOf" srcId="{34AAE5F6-8C05-4076-AC0C-87C9C54D4A7D}" destId="{69B78919-B3DF-4921-82DE-05DFB896055F}" srcOrd="2" destOrd="0" presId="urn:microsoft.com/office/officeart/2005/8/layout/vList2"/>
    <dgm:cxn modelId="{8F4048D9-E300-4A23-91EC-67C38328E934}" type="presParOf" srcId="{34AAE5F6-8C05-4076-AC0C-87C9C54D4A7D}" destId="{68EA4B08-5593-4B06-AE18-7428E65C4350}" srcOrd="3" destOrd="0" presId="urn:microsoft.com/office/officeart/2005/8/layout/vList2"/>
    <dgm:cxn modelId="{29A0B09E-3AFA-44A5-AB48-44E891AEDC61}" type="presParOf" srcId="{34AAE5F6-8C05-4076-AC0C-87C9C54D4A7D}" destId="{78A44D08-496A-4DE0-9A3C-7A56380C91F8}" srcOrd="4" destOrd="0" presId="urn:microsoft.com/office/officeart/2005/8/layout/vList2"/>
    <dgm:cxn modelId="{13C92AA9-0700-4E97-9514-D5A00854F7D0}" type="presParOf" srcId="{34AAE5F6-8C05-4076-AC0C-87C9C54D4A7D}" destId="{AB3F1E75-99F1-4C97-ACDF-C4F1BC813AF0}" srcOrd="5" destOrd="0" presId="urn:microsoft.com/office/officeart/2005/8/layout/vList2"/>
    <dgm:cxn modelId="{32D185C4-31F3-4FDA-999C-BAFD7EECFC2D}" type="presParOf" srcId="{34AAE5F6-8C05-4076-AC0C-87C9C54D4A7D}" destId="{80433DA4-D2AB-4BA3-95A4-30D30D8E8971}" srcOrd="6" destOrd="0" presId="urn:microsoft.com/office/officeart/2005/8/layout/vList2"/>
    <dgm:cxn modelId="{70AEE264-B388-4DBD-99B1-1A7439529A82}" type="presParOf" srcId="{34AAE5F6-8C05-4076-AC0C-87C9C54D4A7D}" destId="{48AEBE9A-F544-4C55-8F8A-66B7E69CA374}" srcOrd="7" destOrd="0" presId="urn:microsoft.com/office/officeart/2005/8/layout/vList2"/>
    <dgm:cxn modelId="{F855A3BC-C12D-4D26-BE5B-B0988C0047F4}" type="presParOf" srcId="{34AAE5F6-8C05-4076-AC0C-87C9C54D4A7D}" destId="{5B022A6A-8F21-488B-8C88-591706409E8B}" srcOrd="8" destOrd="0" presId="urn:microsoft.com/office/officeart/2005/8/layout/vList2"/>
    <dgm:cxn modelId="{3B987D67-F0A9-47CF-9D57-00DDB69CF6E8}" type="presParOf" srcId="{34AAE5F6-8C05-4076-AC0C-87C9C54D4A7D}" destId="{0DCC13FB-B62C-4A95-A3D0-F6650CDC0A06}" srcOrd="9" destOrd="0" presId="urn:microsoft.com/office/officeart/2005/8/layout/vList2"/>
    <dgm:cxn modelId="{D28EB2AC-4514-485C-8E9A-844E2B0D0A0C}" type="presParOf" srcId="{34AAE5F6-8C05-4076-AC0C-87C9C54D4A7D}" destId="{04F05364-60CE-41DB-BF32-ADBE2E05FC85}" srcOrd="10" destOrd="0" presId="urn:microsoft.com/office/officeart/2005/8/layout/vList2"/>
    <dgm:cxn modelId="{27F80CA1-243C-44B3-96DF-F56F22C3D6E5}" type="presParOf" srcId="{34AAE5F6-8C05-4076-AC0C-87C9C54D4A7D}" destId="{B67C8FED-8457-45C4-B42C-957A8D6E3223}" srcOrd="11" destOrd="0" presId="urn:microsoft.com/office/officeart/2005/8/layout/vList2"/>
    <dgm:cxn modelId="{3A25E624-611D-4672-BC01-ED8EF4E17B87}" type="presParOf" srcId="{34AAE5F6-8C05-4076-AC0C-87C9C54D4A7D}" destId="{5B2993B1-37FA-401A-A746-140AA3BC8843}" srcOrd="12" destOrd="0" presId="urn:microsoft.com/office/officeart/2005/8/layout/vList2"/>
    <dgm:cxn modelId="{7167B89B-CC0F-4F4A-850A-99CD9E9CDA08}" type="presParOf" srcId="{34AAE5F6-8C05-4076-AC0C-87C9C54D4A7D}" destId="{ACF35A2D-EA86-44C4-A87C-5B1E910D6A41}" srcOrd="13" destOrd="0" presId="urn:microsoft.com/office/officeart/2005/8/layout/vList2"/>
    <dgm:cxn modelId="{A9C62B0B-01AE-4DE7-B311-83D51C59D1F6}" type="presParOf" srcId="{34AAE5F6-8C05-4076-AC0C-87C9C54D4A7D}" destId="{97A7ED2E-1CF3-4A7D-B9D9-17221E0D29E7}" srcOrd="14" destOrd="0" presId="urn:microsoft.com/office/officeart/2005/8/layout/vList2"/>
    <dgm:cxn modelId="{3CD61FF2-EB42-4D20-8C48-A5E33BDED510}" type="presParOf" srcId="{34AAE5F6-8C05-4076-AC0C-87C9C54D4A7D}" destId="{4A519858-8D3E-42EC-BC00-C9B3935162C8}" srcOrd="15" destOrd="0" presId="urn:microsoft.com/office/officeart/2005/8/layout/vList2"/>
    <dgm:cxn modelId="{86701A70-28A5-4655-BF5E-D3AD71B9D53F}" type="presParOf" srcId="{34AAE5F6-8C05-4076-AC0C-87C9C54D4A7D}" destId="{424E4E0B-67F4-4ACD-A985-C0063DAECF5E}" srcOrd="16" destOrd="0" presId="urn:microsoft.com/office/officeart/2005/8/layout/vList2"/>
    <dgm:cxn modelId="{ADE62EA5-AD6F-4A3F-8447-3544455E95A6}" type="presParOf" srcId="{34AAE5F6-8C05-4076-AC0C-87C9C54D4A7D}" destId="{561B5F21-D8AE-4944-AF10-E7973F59902B}" srcOrd="17" destOrd="0" presId="urn:microsoft.com/office/officeart/2005/8/layout/vList2"/>
    <dgm:cxn modelId="{225F9D6B-AA18-453B-A83A-00F2B015A5A0}" type="presParOf" srcId="{34AAE5F6-8C05-4076-AC0C-87C9C54D4A7D}" destId="{699768F2-9CCC-4281-823D-3D4C728491CB}" srcOrd="1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2717E-A233-431B-AC08-7F8FDD808F11}">
      <dsp:nvSpPr>
        <dsp:cNvPr id="0" name=""/>
        <dsp:cNvSpPr/>
      </dsp:nvSpPr>
      <dsp:spPr>
        <a:xfrm>
          <a:off x="3080" y="1168383"/>
          <a:ext cx="2199649" cy="139677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7C546-2B90-4451-8722-B87869AC54EA}">
      <dsp:nvSpPr>
        <dsp:cNvPr id="0" name=""/>
        <dsp:cNvSpPr/>
      </dsp:nvSpPr>
      <dsp:spPr>
        <a:xfrm>
          <a:off x="247486" y="1400568"/>
          <a:ext cx="2199649" cy="1396777"/>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Welcoming</a:t>
          </a:r>
        </a:p>
      </dsp:txBody>
      <dsp:txXfrm>
        <a:off x="288396" y="1441478"/>
        <a:ext cx="2117829" cy="1314957"/>
      </dsp:txXfrm>
    </dsp:sp>
    <dsp:sp modelId="{41062D14-4057-4403-8129-F94BDA959F98}">
      <dsp:nvSpPr>
        <dsp:cNvPr id="0" name=""/>
        <dsp:cNvSpPr/>
      </dsp:nvSpPr>
      <dsp:spPr>
        <a:xfrm>
          <a:off x="2691541" y="1168383"/>
          <a:ext cx="2199649" cy="139677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A6E761-DE10-4B54-A4C9-63EE4E04F201}">
      <dsp:nvSpPr>
        <dsp:cNvPr id="0" name=""/>
        <dsp:cNvSpPr/>
      </dsp:nvSpPr>
      <dsp:spPr>
        <a:xfrm>
          <a:off x="2935947" y="1400568"/>
          <a:ext cx="2199649" cy="1396777"/>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Respectful</a:t>
          </a:r>
        </a:p>
      </dsp:txBody>
      <dsp:txXfrm>
        <a:off x="2976857" y="1441478"/>
        <a:ext cx="2117829" cy="1314957"/>
      </dsp:txXfrm>
    </dsp:sp>
    <dsp:sp modelId="{E88DD019-0A0B-4FE8-9FE6-C8BDAF61D0DE}">
      <dsp:nvSpPr>
        <dsp:cNvPr id="0" name=""/>
        <dsp:cNvSpPr/>
      </dsp:nvSpPr>
      <dsp:spPr>
        <a:xfrm>
          <a:off x="5380002" y="1168383"/>
          <a:ext cx="2199649" cy="139677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3FFD45-1C6A-4D57-B763-7E785BFE1B3D}">
      <dsp:nvSpPr>
        <dsp:cNvPr id="0" name=""/>
        <dsp:cNvSpPr/>
      </dsp:nvSpPr>
      <dsp:spPr>
        <a:xfrm>
          <a:off x="5624408" y="1400568"/>
          <a:ext cx="2199649" cy="1396777"/>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Kind</a:t>
          </a:r>
        </a:p>
      </dsp:txBody>
      <dsp:txXfrm>
        <a:off x="5665318" y="1441478"/>
        <a:ext cx="2117829" cy="1314957"/>
      </dsp:txXfrm>
    </dsp:sp>
    <dsp:sp modelId="{0F9542DF-FD0A-416D-B6A1-AB4F9490FB16}">
      <dsp:nvSpPr>
        <dsp:cNvPr id="0" name=""/>
        <dsp:cNvSpPr/>
      </dsp:nvSpPr>
      <dsp:spPr>
        <a:xfrm>
          <a:off x="8068463" y="1168383"/>
          <a:ext cx="2199649" cy="139677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F1FA1E-7A26-4882-AFBE-14A2955AC619}">
      <dsp:nvSpPr>
        <dsp:cNvPr id="0" name=""/>
        <dsp:cNvSpPr/>
      </dsp:nvSpPr>
      <dsp:spPr>
        <a:xfrm>
          <a:off x="8312869" y="1400568"/>
          <a:ext cx="2199649" cy="1396777"/>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Inclusive</a:t>
          </a:r>
        </a:p>
      </dsp:txBody>
      <dsp:txXfrm>
        <a:off x="8353779" y="1441478"/>
        <a:ext cx="2117829" cy="1314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E56DA-C3EE-451C-A2F6-0A3CEABD65BC}">
      <dsp:nvSpPr>
        <dsp:cNvPr id="0" name=""/>
        <dsp:cNvSpPr/>
      </dsp:nvSpPr>
      <dsp:spPr>
        <a:xfrm>
          <a:off x="1212569" y="7943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583B5F-8A55-4CE6-9BA7-3295BE039CA7}">
      <dsp:nvSpPr>
        <dsp:cNvPr id="0" name=""/>
        <dsp:cNvSpPr/>
      </dsp:nvSpPr>
      <dsp:spPr>
        <a:xfrm>
          <a:off x="417971" y="245133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Welcome</a:t>
          </a:r>
        </a:p>
      </dsp:txBody>
      <dsp:txXfrm>
        <a:off x="417971" y="2451332"/>
        <a:ext cx="2889450" cy="720000"/>
      </dsp:txXfrm>
    </dsp:sp>
    <dsp:sp modelId="{A02FBB82-D42E-46BB-B9CB-53D2DF8C73BC}">
      <dsp:nvSpPr>
        <dsp:cNvPr id="0" name=""/>
        <dsp:cNvSpPr/>
      </dsp:nvSpPr>
      <dsp:spPr>
        <a:xfrm>
          <a:off x="4607673" y="7943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21B9BA-0CA4-46B4-888F-1400868CFA7F}">
      <dsp:nvSpPr>
        <dsp:cNvPr id="0" name=""/>
        <dsp:cNvSpPr/>
      </dsp:nvSpPr>
      <dsp:spPr>
        <a:xfrm>
          <a:off x="3813075" y="245133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A sense of belonging</a:t>
          </a:r>
        </a:p>
      </dsp:txBody>
      <dsp:txXfrm>
        <a:off x="3813075" y="2451332"/>
        <a:ext cx="2889450" cy="720000"/>
      </dsp:txXfrm>
    </dsp:sp>
    <dsp:sp modelId="{591088D5-8422-4EDE-BE1E-C5E7825E3881}">
      <dsp:nvSpPr>
        <dsp:cNvPr id="0" name=""/>
        <dsp:cNvSpPr/>
      </dsp:nvSpPr>
      <dsp:spPr>
        <a:xfrm>
          <a:off x="8002777" y="7943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F082A0-5C89-46C5-9712-13E972FD5FDE}">
      <dsp:nvSpPr>
        <dsp:cNvPr id="0" name=""/>
        <dsp:cNvSpPr/>
      </dsp:nvSpPr>
      <dsp:spPr>
        <a:xfrm>
          <a:off x="7208178" y="2451332"/>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safe</a:t>
          </a:r>
        </a:p>
      </dsp:txBody>
      <dsp:txXfrm>
        <a:off x="7208178" y="2451332"/>
        <a:ext cx="28894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4D7B6-0651-490C-8645-3C4127853CF3}">
      <dsp:nvSpPr>
        <dsp:cNvPr id="0" name=""/>
        <dsp:cNvSpPr/>
      </dsp:nvSpPr>
      <dsp:spPr>
        <a:xfrm>
          <a:off x="0" y="2708"/>
          <a:ext cx="10515600" cy="3931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                                                                                              Protected characteristics</a:t>
          </a:r>
          <a:endParaRPr lang="en-US" sz="1600" kern="1200" dirty="0"/>
        </a:p>
      </dsp:txBody>
      <dsp:txXfrm>
        <a:off x="19191" y="21899"/>
        <a:ext cx="10477218" cy="354738"/>
      </dsp:txXfrm>
    </dsp:sp>
    <dsp:sp modelId="{69B78919-B3DF-4921-82DE-05DFB896055F}">
      <dsp:nvSpPr>
        <dsp:cNvPr id="0" name=""/>
        <dsp:cNvSpPr/>
      </dsp:nvSpPr>
      <dsp:spPr>
        <a:xfrm>
          <a:off x="0" y="441908"/>
          <a:ext cx="10515600" cy="393120"/>
        </a:xfrm>
        <a:prstGeom prst="roundRect">
          <a:avLst/>
        </a:prstGeom>
        <a:gradFill rotWithShape="0">
          <a:gsLst>
            <a:gs pos="0">
              <a:schemeClr val="accent5">
                <a:hueOff val="-1350239"/>
                <a:satOff val="-92"/>
                <a:lumOff val="218"/>
                <a:alphaOff val="0"/>
                <a:satMod val="103000"/>
                <a:lumMod val="102000"/>
                <a:tint val="94000"/>
              </a:schemeClr>
            </a:gs>
            <a:gs pos="50000">
              <a:schemeClr val="accent5">
                <a:hueOff val="-1350239"/>
                <a:satOff val="-92"/>
                <a:lumOff val="218"/>
                <a:alphaOff val="0"/>
                <a:satMod val="110000"/>
                <a:lumMod val="100000"/>
                <a:shade val="100000"/>
              </a:schemeClr>
            </a:gs>
            <a:gs pos="100000">
              <a:schemeClr val="accent5">
                <a:hueOff val="-1350239"/>
                <a:satOff val="-92"/>
                <a:lumOff val="2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Race</a:t>
          </a:r>
          <a:endParaRPr lang="en-US" sz="1600" kern="1200"/>
        </a:p>
      </dsp:txBody>
      <dsp:txXfrm>
        <a:off x="19191" y="461099"/>
        <a:ext cx="10477218" cy="354738"/>
      </dsp:txXfrm>
    </dsp:sp>
    <dsp:sp modelId="{78A44D08-496A-4DE0-9A3C-7A56380C91F8}">
      <dsp:nvSpPr>
        <dsp:cNvPr id="0" name=""/>
        <dsp:cNvSpPr/>
      </dsp:nvSpPr>
      <dsp:spPr>
        <a:xfrm>
          <a:off x="0" y="881108"/>
          <a:ext cx="10515600" cy="393120"/>
        </a:xfrm>
        <a:prstGeom prst="roundRect">
          <a:avLst/>
        </a:prstGeom>
        <a:gradFill rotWithShape="0">
          <a:gsLst>
            <a:gs pos="0">
              <a:schemeClr val="accent5">
                <a:hueOff val="-2700478"/>
                <a:satOff val="-184"/>
                <a:lumOff val="436"/>
                <a:alphaOff val="0"/>
                <a:satMod val="103000"/>
                <a:lumMod val="102000"/>
                <a:tint val="94000"/>
              </a:schemeClr>
            </a:gs>
            <a:gs pos="50000">
              <a:schemeClr val="accent5">
                <a:hueOff val="-2700478"/>
                <a:satOff val="-184"/>
                <a:lumOff val="436"/>
                <a:alphaOff val="0"/>
                <a:satMod val="110000"/>
                <a:lumMod val="100000"/>
                <a:shade val="100000"/>
              </a:schemeClr>
            </a:gs>
            <a:gs pos="100000">
              <a:schemeClr val="accent5">
                <a:hueOff val="-2700478"/>
                <a:satOff val="-184"/>
                <a:lumOff val="43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Religion</a:t>
          </a:r>
          <a:endParaRPr lang="en-US" sz="1600" kern="1200"/>
        </a:p>
      </dsp:txBody>
      <dsp:txXfrm>
        <a:off x="19191" y="900299"/>
        <a:ext cx="10477218" cy="354738"/>
      </dsp:txXfrm>
    </dsp:sp>
    <dsp:sp modelId="{80433DA4-D2AB-4BA3-95A4-30D30D8E8971}">
      <dsp:nvSpPr>
        <dsp:cNvPr id="0" name=""/>
        <dsp:cNvSpPr/>
      </dsp:nvSpPr>
      <dsp:spPr>
        <a:xfrm>
          <a:off x="0" y="1320309"/>
          <a:ext cx="10515600" cy="393120"/>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Sex </a:t>
          </a:r>
          <a:endParaRPr lang="en-US" sz="1600" kern="1200"/>
        </a:p>
      </dsp:txBody>
      <dsp:txXfrm>
        <a:off x="19191" y="1339500"/>
        <a:ext cx="10477218" cy="354738"/>
      </dsp:txXfrm>
    </dsp:sp>
    <dsp:sp modelId="{5B022A6A-8F21-488B-8C88-591706409E8B}">
      <dsp:nvSpPr>
        <dsp:cNvPr id="0" name=""/>
        <dsp:cNvSpPr/>
      </dsp:nvSpPr>
      <dsp:spPr>
        <a:xfrm>
          <a:off x="0" y="1759509"/>
          <a:ext cx="10515600" cy="393120"/>
        </a:xfrm>
        <a:prstGeom prst="roundRect">
          <a:avLst/>
        </a:prstGeom>
        <a:gradFill rotWithShape="0">
          <a:gsLst>
            <a:gs pos="0">
              <a:schemeClr val="accent5">
                <a:hueOff val="-5400955"/>
                <a:satOff val="-367"/>
                <a:lumOff val="872"/>
                <a:alphaOff val="0"/>
                <a:satMod val="103000"/>
                <a:lumMod val="102000"/>
                <a:tint val="94000"/>
              </a:schemeClr>
            </a:gs>
            <a:gs pos="50000">
              <a:schemeClr val="accent5">
                <a:hueOff val="-5400955"/>
                <a:satOff val="-367"/>
                <a:lumOff val="872"/>
                <a:alphaOff val="0"/>
                <a:satMod val="110000"/>
                <a:lumMod val="100000"/>
                <a:shade val="100000"/>
              </a:schemeClr>
            </a:gs>
            <a:gs pos="100000">
              <a:schemeClr val="accent5">
                <a:hueOff val="-5400955"/>
                <a:satOff val="-367"/>
                <a:lumOff val="87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Gender reassignment</a:t>
          </a:r>
          <a:endParaRPr lang="en-US" sz="1600" kern="1200"/>
        </a:p>
      </dsp:txBody>
      <dsp:txXfrm>
        <a:off x="19191" y="1778700"/>
        <a:ext cx="10477218" cy="354738"/>
      </dsp:txXfrm>
    </dsp:sp>
    <dsp:sp modelId="{04F05364-60CE-41DB-BF32-ADBE2E05FC85}">
      <dsp:nvSpPr>
        <dsp:cNvPr id="0" name=""/>
        <dsp:cNvSpPr/>
      </dsp:nvSpPr>
      <dsp:spPr>
        <a:xfrm>
          <a:off x="0" y="2198709"/>
          <a:ext cx="10515600" cy="393120"/>
        </a:xfrm>
        <a:prstGeom prst="roundRect">
          <a:avLst/>
        </a:prstGeom>
        <a:gradFill rotWithShape="0">
          <a:gsLst>
            <a:gs pos="0">
              <a:schemeClr val="accent5">
                <a:hueOff val="-6751195"/>
                <a:satOff val="-459"/>
                <a:lumOff val="1089"/>
                <a:alphaOff val="0"/>
                <a:satMod val="103000"/>
                <a:lumMod val="102000"/>
                <a:tint val="94000"/>
              </a:schemeClr>
            </a:gs>
            <a:gs pos="50000">
              <a:schemeClr val="accent5">
                <a:hueOff val="-6751195"/>
                <a:satOff val="-459"/>
                <a:lumOff val="1089"/>
                <a:alphaOff val="0"/>
                <a:satMod val="110000"/>
                <a:lumMod val="100000"/>
                <a:shade val="100000"/>
              </a:schemeClr>
            </a:gs>
            <a:gs pos="100000">
              <a:schemeClr val="accent5">
                <a:hueOff val="-6751195"/>
                <a:satOff val="-459"/>
                <a:lumOff val="108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Age</a:t>
          </a:r>
          <a:endParaRPr lang="en-US" sz="1600" kern="1200"/>
        </a:p>
      </dsp:txBody>
      <dsp:txXfrm>
        <a:off x="19191" y="2217900"/>
        <a:ext cx="10477218" cy="354738"/>
      </dsp:txXfrm>
    </dsp:sp>
    <dsp:sp modelId="{5B2993B1-37FA-401A-A746-140AA3BC8843}">
      <dsp:nvSpPr>
        <dsp:cNvPr id="0" name=""/>
        <dsp:cNvSpPr/>
      </dsp:nvSpPr>
      <dsp:spPr>
        <a:xfrm>
          <a:off x="0" y="2637909"/>
          <a:ext cx="10515600" cy="393120"/>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Disability</a:t>
          </a:r>
          <a:endParaRPr lang="en-US" sz="1600" kern="1200"/>
        </a:p>
      </dsp:txBody>
      <dsp:txXfrm>
        <a:off x="19191" y="2657100"/>
        <a:ext cx="10477218" cy="354738"/>
      </dsp:txXfrm>
    </dsp:sp>
    <dsp:sp modelId="{97A7ED2E-1CF3-4A7D-B9D9-17221E0D29E7}">
      <dsp:nvSpPr>
        <dsp:cNvPr id="0" name=""/>
        <dsp:cNvSpPr/>
      </dsp:nvSpPr>
      <dsp:spPr>
        <a:xfrm>
          <a:off x="0" y="3077109"/>
          <a:ext cx="10515600" cy="393120"/>
        </a:xfrm>
        <a:prstGeom prst="roundRect">
          <a:avLst/>
        </a:prstGeom>
        <a:gradFill rotWithShape="0">
          <a:gsLst>
            <a:gs pos="0">
              <a:schemeClr val="accent5">
                <a:hueOff val="-9451672"/>
                <a:satOff val="-642"/>
                <a:lumOff val="1525"/>
                <a:alphaOff val="0"/>
                <a:satMod val="103000"/>
                <a:lumMod val="102000"/>
                <a:tint val="94000"/>
              </a:schemeClr>
            </a:gs>
            <a:gs pos="50000">
              <a:schemeClr val="accent5">
                <a:hueOff val="-9451672"/>
                <a:satOff val="-642"/>
                <a:lumOff val="1525"/>
                <a:alphaOff val="0"/>
                <a:satMod val="110000"/>
                <a:lumMod val="100000"/>
                <a:shade val="100000"/>
              </a:schemeClr>
            </a:gs>
            <a:gs pos="100000">
              <a:schemeClr val="accent5">
                <a:hueOff val="-9451672"/>
                <a:satOff val="-642"/>
                <a:lumOff val="152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Sexual orientation</a:t>
          </a:r>
          <a:endParaRPr lang="en-US" sz="1600" kern="1200"/>
        </a:p>
      </dsp:txBody>
      <dsp:txXfrm>
        <a:off x="19191" y="3096300"/>
        <a:ext cx="10477218" cy="354738"/>
      </dsp:txXfrm>
    </dsp:sp>
    <dsp:sp modelId="{424E4E0B-67F4-4ACD-A985-C0063DAECF5E}">
      <dsp:nvSpPr>
        <dsp:cNvPr id="0" name=""/>
        <dsp:cNvSpPr/>
      </dsp:nvSpPr>
      <dsp:spPr>
        <a:xfrm>
          <a:off x="0" y="3516309"/>
          <a:ext cx="10515600" cy="393120"/>
        </a:xfrm>
        <a:prstGeom prst="roundRect">
          <a:avLst/>
        </a:prstGeom>
        <a:gradFill rotWithShape="0">
          <a:gsLst>
            <a:gs pos="0">
              <a:schemeClr val="accent5">
                <a:hueOff val="-10801911"/>
                <a:satOff val="-734"/>
                <a:lumOff val="1743"/>
                <a:alphaOff val="0"/>
                <a:satMod val="103000"/>
                <a:lumMod val="102000"/>
                <a:tint val="94000"/>
              </a:schemeClr>
            </a:gs>
            <a:gs pos="50000">
              <a:schemeClr val="accent5">
                <a:hueOff val="-10801911"/>
                <a:satOff val="-734"/>
                <a:lumOff val="1743"/>
                <a:alphaOff val="0"/>
                <a:satMod val="110000"/>
                <a:lumMod val="100000"/>
                <a:shade val="100000"/>
              </a:schemeClr>
            </a:gs>
            <a:gs pos="100000">
              <a:schemeClr val="accent5">
                <a:hueOff val="-10801911"/>
                <a:satOff val="-734"/>
                <a:lumOff val="17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Pregnancy or maternity</a:t>
          </a:r>
          <a:endParaRPr lang="en-US" sz="1600" kern="1200"/>
        </a:p>
      </dsp:txBody>
      <dsp:txXfrm>
        <a:off x="19191" y="3535500"/>
        <a:ext cx="10477218" cy="354738"/>
      </dsp:txXfrm>
    </dsp:sp>
    <dsp:sp modelId="{699768F2-9CCC-4281-823D-3D4C728491CB}">
      <dsp:nvSpPr>
        <dsp:cNvPr id="0" name=""/>
        <dsp:cNvSpPr/>
      </dsp:nvSpPr>
      <dsp:spPr>
        <a:xfrm>
          <a:off x="0" y="3955509"/>
          <a:ext cx="10515600" cy="39312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Marriage or civil partnership</a:t>
          </a:r>
          <a:endParaRPr lang="en-US" sz="1600" kern="1200"/>
        </a:p>
      </dsp:txBody>
      <dsp:txXfrm>
        <a:off x="19191" y="3974700"/>
        <a:ext cx="10477218" cy="3547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EDBA0-50A2-4224-9B85-623A5F24260B}" type="datetimeFigureOut">
              <a:rPr lang="en-GB" smtClean="0"/>
              <a:t>30/09/2025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12377-DBAA-4BE8-B66D-B4E4F038E003}" type="slidenum">
              <a:rPr lang="en-GB" smtClean="0"/>
              <a:t>‹#›</a:t>
            </a:fld>
            <a:endParaRPr lang="en-GB"/>
          </a:p>
        </p:txBody>
      </p:sp>
    </p:spTree>
    <p:extLst>
      <p:ext uri="{BB962C8B-B14F-4D97-AF65-F5344CB8AC3E}">
        <p14:creationId xmlns:p14="http://schemas.microsoft.com/office/powerpoint/2010/main" val="372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D80417-14F7-43EA-B754-D3558714A190}" type="slidenum">
              <a:rPr lang="en-GB" smtClean="0"/>
              <a:t>9</a:t>
            </a:fld>
            <a:endParaRPr lang="en-GB"/>
          </a:p>
        </p:txBody>
      </p:sp>
    </p:spTree>
    <p:extLst>
      <p:ext uri="{BB962C8B-B14F-4D97-AF65-F5344CB8AC3E}">
        <p14:creationId xmlns:p14="http://schemas.microsoft.com/office/powerpoint/2010/main" val="20201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0.jpe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rans teddy' tells school children you can be 'born in wrong body' - The  Christian Institute">
            <a:extLst>
              <a:ext uri="{FF2B5EF4-FFF2-40B4-BE49-F238E27FC236}">
                <a16:creationId xmlns:a16="http://schemas.microsoft.com/office/drawing/2014/main" id="{1EDF094D-61E4-178C-C920-04F724259E1D}"/>
              </a:ext>
            </a:extLst>
          </p:cNvPr>
          <p:cNvPicPr>
            <a:picLocks noChangeAspect="1"/>
          </p:cNvPicPr>
          <p:nvPr/>
        </p:nvPicPr>
        <p:blipFill>
          <a:blip r:embed="rId2"/>
          <a:srcRect/>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le 1"/>
          <p:cNvSpPr>
            <a:spLocks noGrp="1"/>
          </p:cNvSpPr>
          <p:nvPr>
            <p:ph type="ctrTitle"/>
          </p:nvPr>
        </p:nvSpPr>
        <p:spPr>
          <a:xfrm>
            <a:off x="599818" y="5234320"/>
            <a:ext cx="6931319" cy="752217"/>
          </a:xfrm>
        </p:spPr>
        <p:txBody>
          <a:bodyPr anchor="b">
            <a:normAutofit/>
          </a:bodyPr>
          <a:lstStyle/>
          <a:p>
            <a:pPr algn="l"/>
            <a:r>
              <a:rPr lang="en-US" sz="3600">
                <a:solidFill>
                  <a:schemeClr val="tx1">
                    <a:lumMod val="85000"/>
                    <a:lumOff val="15000"/>
                  </a:schemeClr>
                </a:solidFill>
              </a:rPr>
              <a:t>No Outsiders</a:t>
            </a:r>
          </a:p>
        </p:txBody>
      </p:sp>
      <p:sp>
        <p:nvSpPr>
          <p:cNvPr id="3" name="Subtitle 2"/>
          <p:cNvSpPr>
            <a:spLocks noGrp="1"/>
          </p:cNvSpPr>
          <p:nvPr>
            <p:ph type="subTitle" idx="1"/>
          </p:nvPr>
        </p:nvSpPr>
        <p:spPr>
          <a:xfrm>
            <a:off x="599819" y="6059086"/>
            <a:ext cx="6931319" cy="349725"/>
          </a:xfrm>
        </p:spPr>
        <p:txBody>
          <a:bodyPr anchor="t">
            <a:normAutofit/>
          </a:bodyPr>
          <a:lstStyle/>
          <a:p>
            <a:pPr algn="l"/>
            <a:r>
              <a:rPr lang="en-US" sz="1600" dirty="0">
                <a:solidFill>
                  <a:schemeClr val="tx1">
                    <a:lumMod val="85000"/>
                    <a:lumOff val="15000"/>
                  </a:schemeClr>
                </a:solidFill>
              </a:rPr>
              <a:t>Parent meeting</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FF2E-EAA2-4DC9-B44F-12D0E31E9439}"/>
              </a:ext>
            </a:extLst>
          </p:cNvPr>
          <p:cNvSpPr>
            <a:spLocks noGrp="1"/>
          </p:cNvSpPr>
          <p:nvPr>
            <p:ph type="title"/>
          </p:nvPr>
        </p:nvSpPr>
        <p:spPr/>
        <p:txBody>
          <a:bodyPr>
            <a:normAutofit/>
          </a:bodyPr>
          <a:lstStyle/>
          <a:p>
            <a:r>
              <a:rPr lang="en-GB" sz="3600" dirty="0"/>
              <a:t>How do we teach about this at an age-appropriate level? </a:t>
            </a:r>
          </a:p>
        </p:txBody>
      </p:sp>
      <p:sp>
        <p:nvSpPr>
          <p:cNvPr id="3" name="Content Placeholder 2">
            <a:extLst>
              <a:ext uri="{FF2B5EF4-FFF2-40B4-BE49-F238E27FC236}">
                <a16:creationId xmlns:a16="http://schemas.microsoft.com/office/drawing/2014/main" id="{D1EA1255-0D33-0CAC-91DA-1C9E0CF971A3}"/>
              </a:ext>
            </a:extLst>
          </p:cNvPr>
          <p:cNvSpPr>
            <a:spLocks noGrp="1"/>
          </p:cNvSpPr>
          <p:nvPr>
            <p:ph idx="1"/>
          </p:nvPr>
        </p:nvSpPr>
        <p:spPr/>
        <p:txBody>
          <a:bodyPr/>
          <a:lstStyle/>
          <a:p>
            <a:r>
              <a:rPr lang="en-GB" dirty="0"/>
              <a:t>KS1- talk about difference – what does it mean, look like, feel like</a:t>
            </a:r>
          </a:p>
          <a:p>
            <a:r>
              <a:rPr lang="en-GB" dirty="0"/>
              <a:t>KS2- build on that knowledge to talk about British law and the protected characteristics</a:t>
            </a:r>
          </a:p>
          <a:p>
            <a:r>
              <a:rPr lang="en-GB" dirty="0"/>
              <a:t>Use picture books with stories about difference, acceptance, respect</a:t>
            </a:r>
          </a:p>
          <a:p>
            <a:r>
              <a:rPr lang="en-GB" dirty="0"/>
              <a:t>Use assemblies that talk about real life stories showing difference, acceptance and respect around the world </a:t>
            </a:r>
          </a:p>
          <a:p>
            <a:r>
              <a:rPr lang="en-GB" dirty="0"/>
              <a:t>Develop a common language in school where difference is understood and accepted –there are no outsiders here.</a:t>
            </a:r>
          </a:p>
          <a:p>
            <a:endParaRPr lang="en-GB" dirty="0"/>
          </a:p>
        </p:txBody>
      </p:sp>
    </p:spTree>
    <p:extLst>
      <p:ext uri="{BB962C8B-B14F-4D97-AF65-F5344CB8AC3E}">
        <p14:creationId xmlns:p14="http://schemas.microsoft.com/office/powerpoint/2010/main" val="412044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7A4DF-7A9B-367E-59F9-A28BB1FC6E1C}"/>
              </a:ext>
            </a:extLst>
          </p:cNvPr>
          <p:cNvSpPr>
            <a:spLocks noGrp="1"/>
          </p:cNvSpPr>
          <p:nvPr>
            <p:ph type="title"/>
          </p:nvPr>
        </p:nvSpPr>
        <p:spPr/>
        <p:txBody>
          <a:bodyPr/>
          <a:lstStyle/>
          <a:p>
            <a:r>
              <a:rPr lang="en-GB" dirty="0"/>
              <a:t>Celebrate / tolerate/ accept/ </a:t>
            </a:r>
            <a:r>
              <a:rPr lang="en-GB" dirty="0">
                <a:solidFill>
                  <a:srgbClr val="FF0000"/>
                </a:solidFill>
              </a:rPr>
              <a:t>embrace</a:t>
            </a:r>
          </a:p>
        </p:txBody>
      </p:sp>
      <p:sp>
        <p:nvSpPr>
          <p:cNvPr id="3" name="Content Placeholder 2">
            <a:extLst>
              <a:ext uri="{FF2B5EF4-FFF2-40B4-BE49-F238E27FC236}">
                <a16:creationId xmlns:a16="http://schemas.microsoft.com/office/drawing/2014/main" id="{4C7B186B-1B9F-A5CD-A9C4-CB35D515B6B7}"/>
              </a:ext>
            </a:extLst>
          </p:cNvPr>
          <p:cNvSpPr>
            <a:spLocks noGrp="1"/>
          </p:cNvSpPr>
          <p:nvPr>
            <p:ph idx="1"/>
          </p:nvPr>
        </p:nvSpPr>
        <p:spPr/>
        <p:txBody>
          <a:bodyPr>
            <a:normAutofit/>
          </a:bodyPr>
          <a:lstStyle/>
          <a:p>
            <a:r>
              <a:rPr lang="en-GB" dirty="0"/>
              <a:t>We don’t need to “celebrate” any differences; we embrace difference at our school and teach children that difference is a part of our lives.</a:t>
            </a:r>
          </a:p>
          <a:p>
            <a:r>
              <a:rPr lang="en-GB" dirty="0"/>
              <a:t>We live in a multicultural society and children are going to experience different people as they grow up. We want our children to be prepared for life in modern Britain.</a:t>
            </a:r>
          </a:p>
          <a:p>
            <a:r>
              <a:rPr lang="en-GB" dirty="0"/>
              <a:t>No One is pushed out, invisible, no one is an outsider here. We want children to be proud of the person they are, proud of their family, proud of their heritage. And we want children to listen to each other and learn. </a:t>
            </a:r>
          </a:p>
        </p:txBody>
      </p:sp>
    </p:spTree>
    <p:extLst>
      <p:ext uri="{BB962C8B-B14F-4D97-AF65-F5344CB8AC3E}">
        <p14:creationId xmlns:p14="http://schemas.microsoft.com/office/powerpoint/2010/main" val="216842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29A6EA-FC29-A442-5C6A-19D92DEC1805}"/>
              </a:ext>
            </a:extLst>
          </p:cNvPr>
          <p:cNvPicPr>
            <a:picLocks noChangeAspect="1"/>
          </p:cNvPicPr>
          <p:nvPr/>
        </p:nvPicPr>
        <p:blipFill>
          <a:blip r:embed="rId2"/>
          <a:stretch>
            <a:fillRect/>
          </a:stretch>
        </p:blipFill>
        <p:spPr>
          <a:xfrm>
            <a:off x="566534" y="170050"/>
            <a:ext cx="3798137" cy="2011854"/>
          </a:xfrm>
          <a:prstGeom prst="rect">
            <a:avLst/>
          </a:prstGeom>
        </p:spPr>
      </p:pic>
      <p:pic>
        <p:nvPicPr>
          <p:cNvPr id="3" name="Picture 2">
            <a:extLst>
              <a:ext uri="{FF2B5EF4-FFF2-40B4-BE49-F238E27FC236}">
                <a16:creationId xmlns:a16="http://schemas.microsoft.com/office/drawing/2014/main" id="{01B24FDB-D074-52CA-7556-8F8F2576DE59}"/>
              </a:ext>
            </a:extLst>
          </p:cNvPr>
          <p:cNvPicPr>
            <a:picLocks noChangeAspect="1"/>
          </p:cNvPicPr>
          <p:nvPr/>
        </p:nvPicPr>
        <p:blipFill>
          <a:blip r:embed="rId3"/>
          <a:stretch>
            <a:fillRect/>
          </a:stretch>
        </p:blipFill>
        <p:spPr>
          <a:xfrm>
            <a:off x="4708283" y="170050"/>
            <a:ext cx="3804234" cy="2011854"/>
          </a:xfrm>
          <a:prstGeom prst="rect">
            <a:avLst/>
          </a:prstGeom>
        </p:spPr>
      </p:pic>
      <p:pic>
        <p:nvPicPr>
          <p:cNvPr id="4" name="Picture 3">
            <a:extLst>
              <a:ext uri="{FF2B5EF4-FFF2-40B4-BE49-F238E27FC236}">
                <a16:creationId xmlns:a16="http://schemas.microsoft.com/office/drawing/2014/main" id="{307DDEE9-C766-1003-D17F-2B7EA718C5EA}"/>
              </a:ext>
            </a:extLst>
          </p:cNvPr>
          <p:cNvPicPr>
            <a:picLocks noChangeAspect="1"/>
          </p:cNvPicPr>
          <p:nvPr/>
        </p:nvPicPr>
        <p:blipFill>
          <a:blip r:embed="rId4"/>
          <a:stretch>
            <a:fillRect/>
          </a:stretch>
        </p:blipFill>
        <p:spPr>
          <a:xfrm>
            <a:off x="310731" y="2423073"/>
            <a:ext cx="3798137" cy="2011854"/>
          </a:xfrm>
          <a:prstGeom prst="rect">
            <a:avLst/>
          </a:prstGeom>
        </p:spPr>
      </p:pic>
      <p:pic>
        <p:nvPicPr>
          <p:cNvPr id="5" name="Picture 4">
            <a:extLst>
              <a:ext uri="{FF2B5EF4-FFF2-40B4-BE49-F238E27FC236}">
                <a16:creationId xmlns:a16="http://schemas.microsoft.com/office/drawing/2014/main" id="{979A1B6E-CE88-B0A2-C413-502FB8F35095}"/>
              </a:ext>
            </a:extLst>
          </p:cNvPr>
          <p:cNvPicPr>
            <a:picLocks noChangeAspect="1"/>
          </p:cNvPicPr>
          <p:nvPr/>
        </p:nvPicPr>
        <p:blipFill>
          <a:blip r:embed="rId5"/>
          <a:stretch>
            <a:fillRect/>
          </a:stretch>
        </p:blipFill>
        <p:spPr>
          <a:xfrm>
            <a:off x="4353344" y="2503126"/>
            <a:ext cx="3485312" cy="1851747"/>
          </a:xfrm>
          <a:prstGeom prst="rect">
            <a:avLst/>
          </a:prstGeom>
        </p:spPr>
      </p:pic>
      <p:pic>
        <p:nvPicPr>
          <p:cNvPr id="6" name="Picture 5">
            <a:extLst>
              <a:ext uri="{FF2B5EF4-FFF2-40B4-BE49-F238E27FC236}">
                <a16:creationId xmlns:a16="http://schemas.microsoft.com/office/drawing/2014/main" id="{261B4D1D-16B7-38FC-CFD6-36042CB48DBF}"/>
              </a:ext>
            </a:extLst>
          </p:cNvPr>
          <p:cNvPicPr>
            <a:picLocks noChangeAspect="1"/>
          </p:cNvPicPr>
          <p:nvPr/>
        </p:nvPicPr>
        <p:blipFill>
          <a:blip r:embed="rId6"/>
          <a:stretch>
            <a:fillRect/>
          </a:stretch>
        </p:blipFill>
        <p:spPr>
          <a:xfrm>
            <a:off x="8077035" y="2558545"/>
            <a:ext cx="3804234" cy="2011912"/>
          </a:xfrm>
          <a:prstGeom prst="rect">
            <a:avLst/>
          </a:prstGeom>
        </p:spPr>
      </p:pic>
      <p:pic>
        <p:nvPicPr>
          <p:cNvPr id="7" name="Picture 6">
            <a:extLst>
              <a:ext uri="{FF2B5EF4-FFF2-40B4-BE49-F238E27FC236}">
                <a16:creationId xmlns:a16="http://schemas.microsoft.com/office/drawing/2014/main" id="{DCF2E05C-EE8D-5330-0B16-2F9C6AA2793B}"/>
              </a:ext>
            </a:extLst>
          </p:cNvPr>
          <p:cNvPicPr>
            <a:picLocks noChangeAspect="1"/>
          </p:cNvPicPr>
          <p:nvPr/>
        </p:nvPicPr>
        <p:blipFill>
          <a:blip r:embed="rId7"/>
          <a:stretch>
            <a:fillRect/>
          </a:stretch>
        </p:blipFill>
        <p:spPr>
          <a:xfrm>
            <a:off x="8856129" y="466352"/>
            <a:ext cx="3025140" cy="2158563"/>
          </a:xfrm>
          <a:prstGeom prst="rect">
            <a:avLst/>
          </a:prstGeom>
        </p:spPr>
      </p:pic>
      <p:pic>
        <p:nvPicPr>
          <p:cNvPr id="8" name="Picture 7">
            <a:extLst>
              <a:ext uri="{FF2B5EF4-FFF2-40B4-BE49-F238E27FC236}">
                <a16:creationId xmlns:a16="http://schemas.microsoft.com/office/drawing/2014/main" id="{BF9E2D28-B778-370B-6728-754B5B78C7FC}"/>
              </a:ext>
            </a:extLst>
          </p:cNvPr>
          <p:cNvPicPr>
            <a:picLocks noChangeAspect="1"/>
          </p:cNvPicPr>
          <p:nvPr/>
        </p:nvPicPr>
        <p:blipFill>
          <a:blip r:embed="rId8"/>
          <a:stretch>
            <a:fillRect/>
          </a:stretch>
        </p:blipFill>
        <p:spPr>
          <a:xfrm>
            <a:off x="7825105" y="4632915"/>
            <a:ext cx="3712794" cy="2088447"/>
          </a:xfrm>
          <a:prstGeom prst="rect">
            <a:avLst/>
          </a:prstGeom>
        </p:spPr>
      </p:pic>
      <p:sp>
        <p:nvSpPr>
          <p:cNvPr id="9" name="TextBox 8">
            <a:extLst>
              <a:ext uri="{FF2B5EF4-FFF2-40B4-BE49-F238E27FC236}">
                <a16:creationId xmlns:a16="http://schemas.microsoft.com/office/drawing/2014/main" id="{4088E15E-9106-E5EF-70DA-720D87F2A2B0}"/>
              </a:ext>
            </a:extLst>
          </p:cNvPr>
          <p:cNvSpPr txBox="1"/>
          <p:nvPr/>
        </p:nvSpPr>
        <p:spPr>
          <a:xfrm>
            <a:off x="228600" y="4570457"/>
            <a:ext cx="7429500" cy="2246769"/>
          </a:xfrm>
          <a:prstGeom prst="rect">
            <a:avLst/>
          </a:prstGeom>
          <a:noFill/>
        </p:spPr>
        <p:txBody>
          <a:bodyPr wrap="square" rtlCol="0">
            <a:spAutoFit/>
          </a:bodyPr>
          <a:lstStyle/>
          <a:p>
            <a:r>
              <a:rPr lang="en-GB" sz="2000" dirty="0"/>
              <a:t>Here are examples of No Outsiders assemblies. </a:t>
            </a:r>
          </a:p>
          <a:p>
            <a:r>
              <a:rPr lang="en-GB" sz="2000" dirty="0"/>
              <a:t>The assemblies use current news stories to make No Outsiders real so children can share opinions, agree and disagree. There is no right or wrong answer in a no outsiders assembly. </a:t>
            </a:r>
          </a:p>
          <a:p>
            <a:r>
              <a:rPr lang="en-GB" sz="2000" dirty="0"/>
              <a:t>We will share assembly themes we use so you know what we are talking about in school and can continue the discussion at home, giving your view. </a:t>
            </a:r>
          </a:p>
        </p:txBody>
      </p:sp>
    </p:spTree>
    <p:extLst>
      <p:ext uri="{BB962C8B-B14F-4D97-AF65-F5344CB8AC3E}">
        <p14:creationId xmlns:p14="http://schemas.microsoft.com/office/powerpoint/2010/main" val="2393119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5EEDA-6B2B-7B4A-90F8-AA02B8E98B2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AF75F8-8E34-3E7D-BE78-F286462AF437}"/>
              </a:ext>
            </a:extLst>
          </p:cNvPr>
          <p:cNvSpPr>
            <a:spLocks noGrp="1"/>
          </p:cNvSpPr>
          <p:nvPr>
            <p:ph idx="1"/>
          </p:nvPr>
        </p:nvSpPr>
        <p:spPr>
          <a:xfrm>
            <a:off x="2692400" y="142240"/>
            <a:ext cx="9306560" cy="6532880"/>
          </a:xfrm>
        </p:spPr>
        <p:txBody>
          <a:bodyPr>
            <a:normAutofit fontScale="25000" lnSpcReduction="20000"/>
          </a:bodyPr>
          <a:lstStyle/>
          <a:p>
            <a:r>
              <a:rPr lang="en-GB" sz="4400" i="1" dirty="0"/>
              <a:t>What do you see here? who do you think this is? what is their jo? There are clues in the picture to show what job they have. They are holding two things; one is about their job, the other is about the story here - which is which?</a:t>
            </a:r>
            <a:endParaRPr lang="en-GB" sz="4400" dirty="0"/>
          </a:p>
          <a:p>
            <a:r>
              <a:rPr lang="en-GB" sz="4400" dirty="0"/>
              <a:t>This is Matt Smith, he is a butcher living in Clapham, London.</a:t>
            </a:r>
          </a:p>
          <a:p>
            <a:r>
              <a:rPr lang="en-GB" sz="4400" i="1" dirty="0"/>
              <a:t>What is a butcher, what does a butcher do? Which objects in the photo tells us Matt is a butcher?</a:t>
            </a:r>
            <a:endParaRPr lang="en-GB" sz="4400" dirty="0"/>
          </a:p>
          <a:p>
            <a:r>
              <a:rPr lang="en-GB" sz="4400" i="1" dirty="0"/>
              <a:t>Why do you think Matt is holding a toy elephant?</a:t>
            </a:r>
            <a:endParaRPr lang="en-GB" sz="4400" dirty="0"/>
          </a:p>
          <a:p>
            <a:r>
              <a:rPr lang="en-GB" sz="4400" dirty="0"/>
              <a:t>The elephant belongs to a three year old boy and it is his pride and joy.</a:t>
            </a:r>
          </a:p>
          <a:p>
            <a:r>
              <a:rPr lang="en-GB" sz="4400" i="1" dirty="0"/>
              <a:t>What does "his pride and joy" mean "?</a:t>
            </a:r>
            <a:endParaRPr lang="en-GB" sz="4400" dirty="0"/>
          </a:p>
          <a:p>
            <a:r>
              <a:rPr lang="en-GB" sz="4400" dirty="0"/>
              <a:t>The boy dropped the elephant on a zebra crossing and didn't realise he had lost it till he got home.</a:t>
            </a:r>
          </a:p>
          <a:p>
            <a:r>
              <a:rPr lang="en-GB" sz="4400" dirty="0"/>
              <a:t>The boy's mum, Catherine, went out to search for the elephant but not find it. She posted a picture of the elephant online to ask if anyone has seen it.</a:t>
            </a:r>
            <a:br>
              <a:rPr lang="en-GB" sz="4400" dirty="0"/>
            </a:br>
            <a:endParaRPr lang="en-GB" sz="4400" dirty="0"/>
          </a:p>
          <a:p>
            <a:r>
              <a:rPr lang="en-GB" sz="4400" dirty="0"/>
              <a:t>Matt had already found the elephant on the zebra crossing earlier that day and he put it in his shop window.</a:t>
            </a:r>
          </a:p>
          <a:p>
            <a:r>
              <a:rPr lang="en-GB" sz="4400" i="1" dirty="0"/>
              <a:t>Why didn't Matt leave the toy in the road? </a:t>
            </a:r>
            <a:endParaRPr lang="en-GB" sz="4400" dirty="0"/>
          </a:p>
          <a:p>
            <a:r>
              <a:rPr lang="en-GB" sz="4400" i="1" dirty="0"/>
              <a:t>Why put it in his shop window do you think Matt wanted to sell it?</a:t>
            </a:r>
            <a:endParaRPr lang="en-GB" sz="4400" dirty="0"/>
          </a:p>
          <a:p>
            <a:r>
              <a:rPr lang="en-GB" sz="4400" dirty="0"/>
              <a:t>Catherine, the boy's mum, thought they would never see the elephant again and lost hope. Her little boy went to bed in tears that night.</a:t>
            </a:r>
          </a:p>
          <a:p>
            <a:r>
              <a:rPr lang="en-GB" sz="4400" dirty="0"/>
              <a:t>But people shared the photo of the elephant online asking if anyone had see it... </a:t>
            </a:r>
            <a:r>
              <a:rPr lang="en-GB" sz="4400" i="1" dirty="0"/>
              <a:t>what do you think happened next?</a:t>
            </a:r>
            <a:br>
              <a:rPr lang="en-GB" sz="4400" dirty="0"/>
            </a:br>
            <a:endParaRPr lang="en-GB" sz="4400" dirty="0"/>
          </a:p>
          <a:p>
            <a:r>
              <a:rPr lang="en-GB" sz="4400" dirty="0"/>
              <a:t>A customer in Matt's butcher shop had seen the photo online and recognised the elephant  in Matt's shop window. She showed Matt the photo and Matt contacted Catherine online to say he had the elephant and she cold come and get it.</a:t>
            </a:r>
          </a:p>
          <a:p>
            <a:r>
              <a:rPr lang="en-GB" sz="4400" i="1" dirty="0"/>
              <a:t>How do you think Catherine felt? (any other words than happy?)</a:t>
            </a:r>
            <a:endParaRPr lang="en-GB" sz="4400" dirty="0"/>
          </a:p>
          <a:p>
            <a:r>
              <a:rPr lang="en-GB" sz="4400" dirty="0"/>
              <a:t>Matt says, "It's a close knit community round here."</a:t>
            </a:r>
          </a:p>
          <a:p>
            <a:r>
              <a:rPr lang="en-GB" sz="4400" dirty="0"/>
              <a:t>Catherine added, "For me, I'm, all about community, it's why we moved here... This situation would never happen anywhere else- it's a testament to Clapham and the people here."</a:t>
            </a:r>
          </a:p>
          <a:p>
            <a:r>
              <a:rPr lang="en-GB" sz="4400" i="1" dirty="0"/>
              <a:t>What is a community?</a:t>
            </a:r>
            <a:endParaRPr lang="en-GB" sz="4400" dirty="0"/>
          </a:p>
          <a:p>
            <a:r>
              <a:rPr lang="en-GB" sz="4400" i="1" dirty="0"/>
              <a:t>What does 'close knit community' mean?</a:t>
            </a:r>
            <a:endParaRPr lang="en-GB" sz="4400" dirty="0"/>
          </a:p>
          <a:p>
            <a:r>
              <a:rPr lang="en-GB" sz="4400" i="1" dirty="0"/>
              <a:t>"This situation would never happen anywhere else," Do you agree, or disagree with Catherine? Could this story only happen in Clapham?</a:t>
            </a:r>
            <a:endParaRPr lang="en-GB" sz="4400" dirty="0"/>
          </a:p>
          <a:p>
            <a:r>
              <a:rPr lang="en-GB" sz="4400" i="1" dirty="0"/>
              <a:t>Could this story happen here we live? Do we have a  community here? Can anyone think of an example of community in or around our school?</a:t>
            </a:r>
            <a:endParaRPr lang="en-GB" sz="4400" dirty="0"/>
          </a:p>
          <a:p>
            <a:r>
              <a:rPr lang="en-GB" sz="4400" i="1" dirty="0"/>
              <a:t>In a community is everyone the same or is everyone different?</a:t>
            </a:r>
            <a:endParaRPr lang="en-GB" sz="4400" dirty="0"/>
          </a:p>
          <a:p>
            <a:r>
              <a:rPr lang="en-GB" sz="4400" i="1" dirty="0"/>
              <a:t>How are people different in our community?</a:t>
            </a:r>
            <a:endParaRPr lang="en-GB" sz="4400" dirty="0"/>
          </a:p>
          <a:p>
            <a:r>
              <a:rPr lang="en-GB" sz="4400" i="1" dirty="0"/>
              <a:t>Why is this about No Outsiders?</a:t>
            </a:r>
            <a:endParaRPr lang="en-GB" sz="4400" dirty="0"/>
          </a:p>
          <a:p>
            <a:r>
              <a:rPr lang="en-GB" sz="4400" i="1" dirty="0"/>
              <a:t>Which British Value is this about?</a:t>
            </a:r>
            <a:endParaRPr lang="en-GB" sz="4400" dirty="0"/>
          </a:p>
          <a:p>
            <a:endParaRPr lang="en-GB" dirty="0"/>
          </a:p>
        </p:txBody>
      </p:sp>
      <p:pic>
        <p:nvPicPr>
          <p:cNvPr id="5" name="Picture 4">
            <a:extLst>
              <a:ext uri="{FF2B5EF4-FFF2-40B4-BE49-F238E27FC236}">
                <a16:creationId xmlns:a16="http://schemas.microsoft.com/office/drawing/2014/main" id="{4A10BADC-1BC5-2156-4DD7-E7D6A57B8F28}"/>
              </a:ext>
            </a:extLst>
          </p:cNvPr>
          <p:cNvPicPr>
            <a:picLocks noChangeAspect="1"/>
          </p:cNvPicPr>
          <p:nvPr/>
        </p:nvPicPr>
        <p:blipFill>
          <a:blip r:embed="rId2"/>
          <a:stretch>
            <a:fillRect/>
          </a:stretch>
        </p:blipFill>
        <p:spPr>
          <a:xfrm>
            <a:off x="95884" y="-123779"/>
            <a:ext cx="2791537" cy="4125073"/>
          </a:xfrm>
          <a:prstGeom prst="rect">
            <a:avLst/>
          </a:prstGeom>
        </p:spPr>
      </p:pic>
    </p:spTree>
    <p:extLst>
      <p:ext uri="{BB962C8B-B14F-4D97-AF65-F5344CB8AC3E}">
        <p14:creationId xmlns:p14="http://schemas.microsoft.com/office/powerpoint/2010/main" val="48003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025BE8-6BFC-7415-B50D-0DCBFDEBCB85}"/>
              </a:ext>
            </a:extLst>
          </p:cNvPr>
          <p:cNvPicPr>
            <a:picLocks noChangeAspect="1"/>
          </p:cNvPicPr>
          <p:nvPr/>
        </p:nvPicPr>
        <p:blipFill>
          <a:blip r:embed="rId2"/>
          <a:stretch>
            <a:fillRect/>
          </a:stretch>
        </p:blipFill>
        <p:spPr>
          <a:xfrm>
            <a:off x="4531255" y="3877739"/>
            <a:ext cx="5496665" cy="2868571"/>
          </a:xfrm>
          <a:prstGeom prst="rect">
            <a:avLst/>
          </a:prstGeom>
        </p:spPr>
      </p:pic>
      <p:pic>
        <p:nvPicPr>
          <p:cNvPr id="9" name="Picture 8">
            <a:extLst>
              <a:ext uri="{FF2B5EF4-FFF2-40B4-BE49-F238E27FC236}">
                <a16:creationId xmlns:a16="http://schemas.microsoft.com/office/drawing/2014/main" id="{7780C96D-8B45-9F3F-A528-C5DFE20746A3}"/>
              </a:ext>
            </a:extLst>
          </p:cNvPr>
          <p:cNvPicPr>
            <a:picLocks noChangeAspect="1"/>
          </p:cNvPicPr>
          <p:nvPr/>
        </p:nvPicPr>
        <p:blipFill>
          <a:blip r:embed="rId3"/>
          <a:stretch>
            <a:fillRect/>
          </a:stretch>
        </p:blipFill>
        <p:spPr>
          <a:xfrm>
            <a:off x="121815" y="111690"/>
            <a:ext cx="5791305" cy="3836739"/>
          </a:xfrm>
          <a:prstGeom prst="rect">
            <a:avLst/>
          </a:prstGeom>
        </p:spPr>
      </p:pic>
      <p:pic>
        <p:nvPicPr>
          <p:cNvPr id="11" name="Picture 10">
            <a:extLst>
              <a:ext uri="{FF2B5EF4-FFF2-40B4-BE49-F238E27FC236}">
                <a16:creationId xmlns:a16="http://schemas.microsoft.com/office/drawing/2014/main" id="{3ECFCCCC-02F3-A613-29AD-2AAE66CCA3D3}"/>
              </a:ext>
            </a:extLst>
          </p:cNvPr>
          <p:cNvPicPr>
            <a:picLocks noChangeAspect="1"/>
          </p:cNvPicPr>
          <p:nvPr/>
        </p:nvPicPr>
        <p:blipFill>
          <a:blip r:embed="rId4"/>
          <a:stretch>
            <a:fillRect/>
          </a:stretch>
        </p:blipFill>
        <p:spPr>
          <a:xfrm>
            <a:off x="5913120" y="111690"/>
            <a:ext cx="6075680" cy="3691190"/>
          </a:xfrm>
          <a:prstGeom prst="rect">
            <a:avLst/>
          </a:prstGeom>
        </p:spPr>
      </p:pic>
    </p:spTree>
    <p:extLst>
      <p:ext uri="{BB962C8B-B14F-4D97-AF65-F5344CB8AC3E}">
        <p14:creationId xmlns:p14="http://schemas.microsoft.com/office/powerpoint/2010/main" val="2750493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AF44-159E-75CC-2DAC-576263BE50D9}"/>
              </a:ext>
            </a:extLst>
          </p:cNvPr>
          <p:cNvSpPr>
            <a:spLocks noGrp="1"/>
          </p:cNvSpPr>
          <p:nvPr>
            <p:ph type="title"/>
          </p:nvPr>
        </p:nvSpPr>
        <p:spPr/>
        <p:txBody>
          <a:bodyPr>
            <a:normAutofit/>
          </a:bodyPr>
          <a:lstStyle/>
          <a:p>
            <a:r>
              <a:rPr lang="en-GB" sz="3600" dirty="0"/>
              <a:t>Please look at the books and let us know what you think</a:t>
            </a:r>
          </a:p>
        </p:txBody>
      </p:sp>
      <p:pic>
        <p:nvPicPr>
          <p:cNvPr id="5" name="Content Placeholder 4">
            <a:extLst>
              <a:ext uri="{FF2B5EF4-FFF2-40B4-BE49-F238E27FC236}">
                <a16:creationId xmlns:a16="http://schemas.microsoft.com/office/drawing/2014/main" id="{66125CDB-3FC8-3945-A9A7-E3E428289A06}"/>
              </a:ext>
            </a:extLst>
          </p:cNvPr>
          <p:cNvPicPr>
            <a:picLocks noGrp="1" noChangeAspect="1"/>
          </p:cNvPicPr>
          <p:nvPr>
            <p:ph idx="1"/>
          </p:nvPr>
        </p:nvPicPr>
        <p:blipFill>
          <a:blip r:embed="rId2"/>
          <a:stretch>
            <a:fillRect/>
          </a:stretch>
        </p:blipFill>
        <p:spPr>
          <a:xfrm>
            <a:off x="284573" y="1478681"/>
            <a:ext cx="1876425" cy="2162175"/>
          </a:xfrm>
          <a:prstGeom prst="rect">
            <a:avLst/>
          </a:prstGeom>
        </p:spPr>
      </p:pic>
      <p:pic>
        <p:nvPicPr>
          <p:cNvPr id="6" name="Picture 5">
            <a:extLst>
              <a:ext uri="{FF2B5EF4-FFF2-40B4-BE49-F238E27FC236}">
                <a16:creationId xmlns:a16="http://schemas.microsoft.com/office/drawing/2014/main" id="{7495E0CC-C95D-4667-CC9C-9A67FF45BE1F}"/>
              </a:ext>
            </a:extLst>
          </p:cNvPr>
          <p:cNvPicPr>
            <a:picLocks noChangeAspect="1"/>
          </p:cNvPicPr>
          <p:nvPr/>
        </p:nvPicPr>
        <p:blipFill>
          <a:blip r:embed="rId3"/>
          <a:stretch>
            <a:fillRect/>
          </a:stretch>
        </p:blipFill>
        <p:spPr>
          <a:xfrm>
            <a:off x="2182403" y="1171575"/>
            <a:ext cx="2028825" cy="2257425"/>
          </a:xfrm>
          <a:prstGeom prst="rect">
            <a:avLst/>
          </a:prstGeom>
        </p:spPr>
      </p:pic>
      <p:pic>
        <p:nvPicPr>
          <p:cNvPr id="7" name="Picture 6">
            <a:extLst>
              <a:ext uri="{FF2B5EF4-FFF2-40B4-BE49-F238E27FC236}">
                <a16:creationId xmlns:a16="http://schemas.microsoft.com/office/drawing/2014/main" id="{39E219EC-053D-5491-8EEF-CFD8AA566DE3}"/>
              </a:ext>
            </a:extLst>
          </p:cNvPr>
          <p:cNvPicPr>
            <a:picLocks noChangeAspect="1"/>
          </p:cNvPicPr>
          <p:nvPr/>
        </p:nvPicPr>
        <p:blipFill>
          <a:blip r:embed="rId4"/>
          <a:stretch>
            <a:fillRect/>
          </a:stretch>
        </p:blipFill>
        <p:spPr>
          <a:xfrm>
            <a:off x="4213803" y="1534345"/>
            <a:ext cx="2152650" cy="2124075"/>
          </a:xfrm>
          <a:prstGeom prst="rect">
            <a:avLst/>
          </a:prstGeom>
        </p:spPr>
      </p:pic>
      <p:pic>
        <p:nvPicPr>
          <p:cNvPr id="8" name="Picture 7">
            <a:extLst>
              <a:ext uri="{FF2B5EF4-FFF2-40B4-BE49-F238E27FC236}">
                <a16:creationId xmlns:a16="http://schemas.microsoft.com/office/drawing/2014/main" id="{F6EAC30A-1460-A889-D50D-14D9E1300ED8}"/>
              </a:ext>
            </a:extLst>
          </p:cNvPr>
          <p:cNvPicPr>
            <a:picLocks noChangeAspect="1"/>
          </p:cNvPicPr>
          <p:nvPr/>
        </p:nvPicPr>
        <p:blipFill>
          <a:blip r:embed="rId5"/>
          <a:stretch>
            <a:fillRect/>
          </a:stretch>
        </p:blipFill>
        <p:spPr>
          <a:xfrm>
            <a:off x="6074680" y="1179447"/>
            <a:ext cx="1781175" cy="2562225"/>
          </a:xfrm>
          <a:prstGeom prst="rect">
            <a:avLst/>
          </a:prstGeom>
        </p:spPr>
      </p:pic>
      <p:pic>
        <p:nvPicPr>
          <p:cNvPr id="9" name="Picture 8">
            <a:extLst>
              <a:ext uri="{FF2B5EF4-FFF2-40B4-BE49-F238E27FC236}">
                <a16:creationId xmlns:a16="http://schemas.microsoft.com/office/drawing/2014/main" id="{940B7304-1C10-4987-0051-1D1444FDC918}"/>
              </a:ext>
            </a:extLst>
          </p:cNvPr>
          <p:cNvPicPr>
            <a:picLocks noChangeAspect="1"/>
          </p:cNvPicPr>
          <p:nvPr/>
        </p:nvPicPr>
        <p:blipFill>
          <a:blip r:embed="rId6"/>
          <a:stretch>
            <a:fillRect/>
          </a:stretch>
        </p:blipFill>
        <p:spPr>
          <a:xfrm>
            <a:off x="10088152" y="1283418"/>
            <a:ext cx="1819275" cy="2514600"/>
          </a:xfrm>
          <a:prstGeom prst="rect">
            <a:avLst/>
          </a:prstGeom>
        </p:spPr>
      </p:pic>
      <p:pic>
        <p:nvPicPr>
          <p:cNvPr id="10" name="Picture 9">
            <a:extLst>
              <a:ext uri="{FF2B5EF4-FFF2-40B4-BE49-F238E27FC236}">
                <a16:creationId xmlns:a16="http://schemas.microsoft.com/office/drawing/2014/main" id="{329F354B-3373-707E-2B5C-B909574BACCA}"/>
              </a:ext>
            </a:extLst>
          </p:cNvPr>
          <p:cNvPicPr>
            <a:picLocks noChangeAspect="1"/>
          </p:cNvPicPr>
          <p:nvPr/>
        </p:nvPicPr>
        <p:blipFill>
          <a:blip r:embed="rId7"/>
          <a:stretch>
            <a:fillRect/>
          </a:stretch>
        </p:blipFill>
        <p:spPr>
          <a:xfrm>
            <a:off x="36979" y="3368978"/>
            <a:ext cx="2428875" cy="1885950"/>
          </a:xfrm>
          <a:prstGeom prst="rect">
            <a:avLst/>
          </a:prstGeom>
        </p:spPr>
      </p:pic>
      <p:pic>
        <p:nvPicPr>
          <p:cNvPr id="11" name="Picture 10">
            <a:extLst>
              <a:ext uri="{FF2B5EF4-FFF2-40B4-BE49-F238E27FC236}">
                <a16:creationId xmlns:a16="http://schemas.microsoft.com/office/drawing/2014/main" id="{E269EB0D-2623-B853-DF0B-45A5FE416646}"/>
              </a:ext>
            </a:extLst>
          </p:cNvPr>
          <p:cNvPicPr>
            <a:picLocks noChangeAspect="1"/>
          </p:cNvPicPr>
          <p:nvPr/>
        </p:nvPicPr>
        <p:blipFill>
          <a:blip r:embed="rId8"/>
          <a:stretch>
            <a:fillRect/>
          </a:stretch>
        </p:blipFill>
        <p:spPr>
          <a:xfrm>
            <a:off x="4636460" y="3633787"/>
            <a:ext cx="2133600" cy="2143125"/>
          </a:xfrm>
          <a:prstGeom prst="rect">
            <a:avLst/>
          </a:prstGeom>
        </p:spPr>
      </p:pic>
      <p:pic>
        <p:nvPicPr>
          <p:cNvPr id="12" name="Picture 11">
            <a:extLst>
              <a:ext uri="{FF2B5EF4-FFF2-40B4-BE49-F238E27FC236}">
                <a16:creationId xmlns:a16="http://schemas.microsoft.com/office/drawing/2014/main" id="{0209D667-B285-BB3A-C63A-81EE16D7D744}"/>
              </a:ext>
            </a:extLst>
          </p:cNvPr>
          <p:cNvPicPr>
            <a:picLocks noChangeAspect="1"/>
          </p:cNvPicPr>
          <p:nvPr/>
        </p:nvPicPr>
        <p:blipFill>
          <a:blip r:embed="rId9"/>
          <a:stretch>
            <a:fillRect/>
          </a:stretch>
        </p:blipFill>
        <p:spPr>
          <a:xfrm>
            <a:off x="6846205" y="3761900"/>
            <a:ext cx="2019300" cy="2257425"/>
          </a:xfrm>
          <a:prstGeom prst="rect">
            <a:avLst/>
          </a:prstGeom>
        </p:spPr>
      </p:pic>
      <p:pic>
        <p:nvPicPr>
          <p:cNvPr id="13" name="Picture 12">
            <a:extLst>
              <a:ext uri="{FF2B5EF4-FFF2-40B4-BE49-F238E27FC236}">
                <a16:creationId xmlns:a16="http://schemas.microsoft.com/office/drawing/2014/main" id="{88DC9911-D14D-FE2D-E909-BFB7DA1B51DB}"/>
              </a:ext>
            </a:extLst>
          </p:cNvPr>
          <p:cNvPicPr>
            <a:picLocks noChangeAspect="1"/>
          </p:cNvPicPr>
          <p:nvPr/>
        </p:nvPicPr>
        <p:blipFill>
          <a:blip r:embed="rId10"/>
          <a:stretch>
            <a:fillRect/>
          </a:stretch>
        </p:blipFill>
        <p:spPr>
          <a:xfrm>
            <a:off x="2459256" y="3129724"/>
            <a:ext cx="2228850" cy="2047875"/>
          </a:xfrm>
          <a:prstGeom prst="rect">
            <a:avLst/>
          </a:prstGeom>
        </p:spPr>
      </p:pic>
      <p:pic>
        <p:nvPicPr>
          <p:cNvPr id="14" name="Picture 13">
            <a:extLst>
              <a:ext uri="{FF2B5EF4-FFF2-40B4-BE49-F238E27FC236}">
                <a16:creationId xmlns:a16="http://schemas.microsoft.com/office/drawing/2014/main" id="{76E69ACB-4697-DA34-AA2F-1115A151ECB9}"/>
              </a:ext>
            </a:extLst>
          </p:cNvPr>
          <p:cNvPicPr>
            <a:picLocks noChangeAspect="1"/>
          </p:cNvPicPr>
          <p:nvPr/>
        </p:nvPicPr>
        <p:blipFill>
          <a:blip r:embed="rId11"/>
          <a:stretch>
            <a:fillRect/>
          </a:stretch>
        </p:blipFill>
        <p:spPr>
          <a:xfrm>
            <a:off x="9926226" y="3240390"/>
            <a:ext cx="2143125" cy="2143125"/>
          </a:xfrm>
          <a:prstGeom prst="rect">
            <a:avLst/>
          </a:prstGeom>
        </p:spPr>
      </p:pic>
      <p:pic>
        <p:nvPicPr>
          <p:cNvPr id="15" name="Picture 14">
            <a:extLst>
              <a:ext uri="{FF2B5EF4-FFF2-40B4-BE49-F238E27FC236}">
                <a16:creationId xmlns:a16="http://schemas.microsoft.com/office/drawing/2014/main" id="{611D13DB-78E4-346E-C788-807ACE553C60}"/>
              </a:ext>
            </a:extLst>
          </p:cNvPr>
          <p:cNvPicPr>
            <a:picLocks noChangeAspect="1"/>
          </p:cNvPicPr>
          <p:nvPr/>
        </p:nvPicPr>
        <p:blipFill>
          <a:blip r:embed="rId12"/>
          <a:stretch>
            <a:fillRect/>
          </a:stretch>
        </p:blipFill>
        <p:spPr>
          <a:xfrm>
            <a:off x="7916507" y="1656172"/>
            <a:ext cx="2028825" cy="2257425"/>
          </a:xfrm>
          <a:prstGeom prst="rect">
            <a:avLst/>
          </a:prstGeom>
        </p:spPr>
      </p:pic>
      <p:pic>
        <p:nvPicPr>
          <p:cNvPr id="16" name="Picture 15">
            <a:extLst>
              <a:ext uri="{FF2B5EF4-FFF2-40B4-BE49-F238E27FC236}">
                <a16:creationId xmlns:a16="http://schemas.microsoft.com/office/drawing/2014/main" id="{355EE6F2-FA4E-E786-FBAA-7B0FB8B32AE9}"/>
              </a:ext>
            </a:extLst>
          </p:cNvPr>
          <p:cNvPicPr>
            <a:picLocks noChangeAspect="1"/>
          </p:cNvPicPr>
          <p:nvPr/>
        </p:nvPicPr>
        <p:blipFill>
          <a:blip r:embed="rId13"/>
          <a:stretch>
            <a:fillRect/>
          </a:stretch>
        </p:blipFill>
        <p:spPr>
          <a:xfrm>
            <a:off x="2551524" y="4705350"/>
            <a:ext cx="2124075" cy="2152650"/>
          </a:xfrm>
          <a:prstGeom prst="rect">
            <a:avLst/>
          </a:prstGeom>
        </p:spPr>
      </p:pic>
      <p:pic>
        <p:nvPicPr>
          <p:cNvPr id="17" name="Picture 16">
            <a:extLst>
              <a:ext uri="{FF2B5EF4-FFF2-40B4-BE49-F238E27FC236}">
                <a16:creationId xmlns:a16="http://schemas.microsoft.com/office/drawing/2014/main" id="{22257528-D9B6-EAE8-3C10-ACE32A8F543F}"/>
              </a:ext>
            </a:extLst>
          </p:cNvPr>
          <p:cNvPicPr>
            <a:picLocks noChangeAspect="1"/>
          </p:cNvPicPr>
          <p:nvPr/>
        </p:nvPicPr>
        <p:blipFill>
          <a:blip r:embed="rId14"/>
          <a:stretch>
            <a:fillRect/>
          </a:stretch>
        </p:blipFill>
        <p:spPr>
          <a:xfrm>
            <a:off x="65499" y="5048250"/>
            <a:ext cx="2533650" cy="1809750"/>
          </a:xfrm>
          <a:prstGeom prst="rect">
            <a:avLst/>
          </a:prstGeom>
        </p:spPr>
      </p:pic>
      <p:pic>
        <p:nvPicPr>
          <p:cNvPr id="18" name="Picture 17">
            <a:extLst>
              <a:ext uri="{FF2B5EF4-FFF2-40B4-BE49-F238E27FC236}">
                <a16:creationId xmlns:a16="http://schemas.microsoft.com/office/drawing/2014/main" id="{01836ADC-8535-560A-810C-496FA0754D51}"/>
              </a:ext>
            </a:extLst>
          </p:cNvPr>
          <p:cNvPicPr>
            <a:picLocks noChangeAspect="1"/>
          </p:cNvPicPr>
          <p:nvPr/>
        </p:nvPicPr>
        <p:blipFill>
          <a:blip r:embed="rId15"/>
          <a:stretch>
            <a:fillRect/>
          </a:stretch>
        </p:blipFill>
        <p:spPr>
          <a:xfrm>
            <a:off x="8708806" y="3933825"/>
            <a:ext cx="2047875" cy="2228850"/>
          </a:xfrm>
          <a:prstGeom prst="rect">
            <a:avLst/>
          </a:prstGeom>
        </p:spPr>
      </p:pic>
    </p:spTree>
    <p:extLst>
      <p:ext uri="{BB962C8B-B14F-4D97-AF65-F5344CB8AC3E}">
        <p14:creationId xmlns:p14="http://schemas.microsoft.com/office/powerpoint/2010/main" val="4226607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814B2-38D9-1DAC-DCF3-A431B09BDF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232E52-6BC4-D162-37CD-312D87D2A223}"/>
              </a:ext>
            </a:extLst>
          </p:cNvPr>
          <p:cNvSpPr>
            <a:spLocks noGrp="1"/>
          </p:cNvSpPr>
          <p:nvPr>
            <p:ph type="title"/>
          </p:nvPr>
        </p:nvSpPr>
        <p:spPr>
          <a:xfrm>
            <a:off x="838200" y="-264795"/>
            <a:ext cx="10515600" cy="1325563"/>
          </a:xfrm>
        </p:spPr>
        <p:txBody>
          <a:bodyPr/>
          <a:lstStyle/>
          <a:p>
            <a:r>
              <a:rPr lang="en-GB" dirty="0"/>
              <a:t>What next…</a:t>
            </a:r>
            <a:endParaRPr lang="en-GB" dirty="0">
              <a:solidFill>
                <a:srgbClr val="FF0000"/>
              </a:solidFill>
            </a:endParaRPr>
          </a:p>
        </p:txBody>
      </p:sp>
      <p:sp>
        <p:nvSpPr>
          <p:cNvPr id="3" name="Content Placeholder 2">
            <a:extLst>
              <a:ext uri="{FF2B5EF4-FFF2-40B4-BE49-F238E27FC236}">
                <a16:creationId xmlns:a16="http://schemas.microsoft.com/office/drawing/2014/main" id="{38861827-A6CC-09BF-DF6E-F61104A10359}"/>
              </a:ext>
            </a:extLst>
          </p:cNvPr>
          <p:cNvSpPr>
            <a:spLocks noGrp="1"/>
          </p:cNvSpPr>
          <p:nvPr>
            <p:ph idx="1"/>
          </p:nvPr>
        </p:nvSpPr>
        <p:spPr>
          <a:xfrm>
            <a:off x="838200" y="751840"/>
            <a:ext cx="10515600" cy="5425123"/>
          </a:xfrm>
        </p:spPr>
        <p:txBody>
          <a:bodyPr>
            <a:normAutofit lnSpcReduction="10000"/>
          </a:bodyPr>
          <a:lstStyle/>
          <a:p>
            <a:r>
              <a:rPr lang="en-GB" dirty="0"/>
              <a:t>Staff will continue to have training to deliver effectively</a:t>
            </a:r>
          </a:p>
          <a:p>
            <a:r>
              <a:rPr lang="en-GB" dirty="0"/>
              <a:t>Reassurance of we are not telling children what to think or indoctrinate them. We are focussing upon the equality act and the topics we currently cover within PSHE lessons.</a:t>
            </a:r>
          </a:p>
          <a:p>
            <a:r>
              <a:rPr lang="en-GB" dirty="0"/>
              <a:t>We will plan when we are delivering each lesson each half term</a:t>
            </a:r>
          </a:p>
          <a:p>
            <a:r>
              <a:rPr lang="en-GB" dirty="0"/>
              <a:t>Weekly assemblies will be delivered (these build from our book assemblies last year)</a:t>
            </a:r>
          </a:p>
          <a:p>
            <a:r>
              <a:rPr lang="en-GB" dirty="0"/>
              <a:t>Parent/Carer booklet available  - we will email this out and upload to the website.</a:t>
            </a:r>
          </a:p>
          <a:p>
            <a:r>
              <a:rPr lang="en-GB" dirty="0"/>
              <a:t>Parent/Carer sessions through the year to answer questions – dates to follow</a:t>
            </a:r>
          </a:p>
          <a:p>
            <a:r>
              <a:rPr lang="en-GB" dirty="0"/>
              <a:t>An openness of communication if you have concerns</a:t>
            </a:r>
          </a:p>
          <a:p>
            <a:endParaRPr lang="en-GB" dirty="0"/>
          </a:p>
          <a:p>
            <a:pPr marL="0" indent="0">
              <a:buNone/>
            </a:pPr>
            <a:endParaRPr lang="en-GB" dirty="0"/>
          </a:p>
        </p:txBody>
      </p:sp>
    </p:spTree>
    <p:extLst>
      <p:ext uri="{BB962C8B-B14F-4D97-AF65-F5344CB8AC3E}">
        <p14:creationId xmlns:p14="http://schemas.microsoft.com/office/powerpoint/2010/main" val="307055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90C8-488E-8736-A7C8-3BE1CDDB04CB}"/>
              </a:ext>
            </a:extLst>
          </p:cNvPr>
          <p:cNvSpPr>
            <a:spLocks noGrp="1"/>
          </p:cNvSpPr>
          <p:nvPr>
            <p:ph type="title"/>
          </p:nvPr>
        </p:nvSpPr>
        <p:spPr>
          <a:xfrm>
            <a:off x="838200" y="5586257"/>
            <a:ext cx="6926703" cy="804161"/>
          </a:xfrm>
        </p:spPr>
        <p:txBody>
          <a:bodyPr vert="horz" lIns="91440" tIns="45720" rIns="91440" bIns="45720" rtlCol="0" anchor="ctr">
            <a:normAutofit/>
          </a:bodyPr>
          <a:lstStyle/>
          <a:p>
            <a:r>
              <a:rPr lang="en-US" sz="2500" dirty="0"/>
              <a:t>Why are we using No Outsiders? </a:t>
            </a:r>
            <a:br>
              <a:rPr lang="en-US" sz="2500" dirty="0"/>
            </a:br>
            <a:r>
              <a:rPr lang="en-US" sz="2500" dirty="0"/>
              <a:t>What do you think it means?</a:t>
            </a:r>
          </a:p>
        </p:txBody>
      </p:sp>
      <p:pic>
        <p:nvPicPr>
          <p:cNvPr id="4" name="Content Placeholder 3">
            <a:extLst>
              <a:ext uri="{FF2B5EF4-FFF2-40B4-BE49-F238E27FC236}">
                <a16:creationId xmlns:a16="http://schemas.microsoft.com/office/drawing/2014/main" id="{91688E69-57D8-825C-55E7-DC6DAE7A8641}"/>
              </a:ext>
            </a:extLst>
          </p:cNvPr>
          <p:cNvPicPr>
            <a:picLocks noGrp="1" noChangeAspect="1"/>
          </p:cNvPicPr>
          <p:nvPr>
            <p:ph idx="1"/>
          </p:nvPr>
        </p:nvPicPr>
        <p:blipFill>
          <a:blip r:embed="rId2"/>
          <a:srcRect t="16073" b="6937"/>
          <a:stretch/>
        </p:blipFill>
        <p:spPr>
          <a:xfrm>
            <a:off x="20" y="10"/>
            <a:ext cx="12191980" cy="5279933"/>
          </a:xfrm>
          <a:prstGeom prst="rect">
            <a:avLst/>
          </a:prstGeom>
        </p:spPr>
      </p:pic>
      <p:grpSp>
        <p:nvGrpSpPr>
          <p:cNvPr id="15" name="Group 14">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10" name="Rectangle 9">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523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4AA61-5623-4EBB-E8B4-7E6A45F18FC4}"/>
              </a:ext>
            </a:extLst>
          </p:cNvPr>
          <p:cNvSpPr>
            <a:spLocks noGrp="1"/>
          </p:cNvSpPr>
          <p:nvPr>
            <p:ph type="title"/>
          </p:nvPr>
        </p:nvSpPr>
        <p:spPr>
          <a:xfrm>
            <a:off x="838201" y="300580"/>
            <a:ext cx="9829800" cy="1089529"/>
          </a:xfrm>
        </p:spPr>
        <p:txBody>
          <a:bodyPr>
            <a:normAutofit/>
          </a:bodyPr>
          <a:lstStyle/>
          <a:p>
            <a:r>
              <a:rPr lang="en-US" sz="3600" dirty="0">
                <a:solidFill>
                  <a:srgbClr val="FFFFFF"/>
                </a:solidFill>
              </a:rPr>
              <a:t>What do we want our children to be?</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3E9AF413-FC57-CC48-DF3C-6870C71C9068}"/>
              </a:ext>
            </a:extLst>
          </p:cNvPr>
          <p:cNvGraphicFramePr>
            <a:graphicFrameLocks noGrp="1"/>
          </p:cNvGraphicFramePr>
          <p:nvPr>
            <p:ph idx="1"/>
            <p:extLst>
              <p:ext uri="{D42A27DB-BD31-4B8C-83A1-F6EECF244321}">
                <p14:modId xmlns:p14="http://schemas.microsoft.com/office/powerpoint/2010/main" val="1435260319"/>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472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73061E-181D-2017-E140-4E264BD53C45}"/>
              </a:ext>
            </a:extLst>
          </p:cNvPr>
          <p:cNvSpPr>
            <a:spLocks noGrp="1"/>
          </p:cNvSpPr>
          <p:nvPr>
            <p:ph type="title"/>
          </p:nvPr>
        </p:nvSpPr>
        <p:spPr>
          <a:xfrm>
            <a:off x="838201" y="300580"/>
            <a:ext cx="9829800" cy="1089529"/>
          </a:xfrm>
        </p:spPr>
        <p:txBody>
          <a:bodyPr>
            <a:normAutofit/>
          </a:bodyPr>
          <a:lstStyle/>
          <a:p>
            <a:r>
              <a:rPr lang="en-US" sz="3600" dirty="0">
                <a:solidFill>
                  <a:srgbClr val="FFFFFF"/>
                </a:solidFill>
              </a:rPr>
              <a:t>How do we want our children to feel?</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9AC551BE-0509-4E32-21D5-E8D7AAA4A47E}"/>
              </a:ext>
            </a:extLst>
          </p:cNvPr>
          <p:cNvGraphicFramePr>
            <a:graphicFrameLocks noGrp="1"/>
          </p:cNvGraphicFramePr>
          <p:nvPr>
            <p:ph idx="1"/>
            <p:extLst>
              <p:ext uri="{D42A27DB-BD31-4B8C-83A1-F6EECF244321}">
                <p14:modId xmlns:p14="http://schemas.microsoft.com/office/powerpoint/2010/main" val="4092336546"/>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9727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4546-A4E8-E2A7-9CDA-C823BAC754B5}"/>
              </a:ext>
            </a:extLst>
          </p:cNvPr>
          <p:cNvSpPr>
            <a:spLocks noGrp="1"/>
          </p:cNvSpPr>
          <p:nvPr>
            <p:ph type="title"/>
          </p:nvPr>
        </p:nvSpPr>
        <p:spPr>
          <a:xfrm>
            <a:off x="838200" y="-152460"/>
            <a:ext cx="10515600" cy="1325563"/>
          </a:xfrm>
        </p:spPr>
        <p:txBody>
          <a:bodyPr>
            <a:normAutofit/>
          </a:bodyPr>
          <a:lstStyle/>
          <a:p>
            <a:r>
              <a:rPr lang="en-GB" sz="4000" dirty="0"/>
              <a:t>This is nothing new: Our school Motto:</a:t>
            </a:r>
          </a:p>
        </p:txBody>
      </p:sp>
      <p:sp>
        <p:nvSpPr>
          <p:cNvPr id="3" name="Content Placeholder 2">
            <a:extLst>
              <a:ext uri="{FF2B5EF4-FFF2-40B4-BE49-F238E27FC236}">
                <a16:creationId xmlns:a16="http://schemas.microsoft.com/office/drawing/2014/main" id="{DEB73BDF-58BD-1030-6735-7477679D41E5}"/>
              </a:ext>
            </a:extLst>
          </p:cNvPr>
          <p:cNvSpPr>
            <a:spLocks noGrp="1"/>
          </p:cNvSpPr>
          <p:nvPr>
            <p:ph idx="1"/>
          </p:nvPr>
        </p:nvSpPr>
        <p:spPr>
          <a:xfrm>
            <a:off x="838200" y="1173104"/>
            <a:ext cx="10515600" cy="5520994"/>
          </a:xfrm>
        </p:spPr>
        <p:txBody>
          <a:bodyPr>
            <a:normAutofit lnSpcReduction="10000"/>
          </a:bodyPr>
          <a:lstStyle/>
          <a:p>
            <a:r>
              <a:rPr lang="en-GB" dirty="0"/>
              <a:t>We Respect</a:t>
            </a:r>
          </a:p>
          <a:p>
            <a:r>
              <a:rPr lang="en-GB" dirty="0"/>
              <a:t>We Care</a:t>
            </a:r>
          </a:p>
          <a:p>
            <a:r>
              <a:rPr lang="en-GB" dirty="0"/>
              <a:t>We Learn</a:t>
            </a:r>
          </a:p>
          <a:p>
            <a:endParaRPr lang="en-GB" dirty="0"/>
          </a:p>
          <a:p>
            <a:pPr marL="0" indent="0">
              <a:buNone/>
            </a:pPr>
            <a:r>
              <a:rPr lang="en-GB" b="1" dirty="0"/>
              <a:t>Values we follow</a:t>
            </a:r>
          </a:p>
          <a:p>
            <a:pPr marL="0" indent="0">
              <a:buNone/>
            </a:pPr>
            <a:r>
              <a:rPr lang="en-GB" dirty="0"/>
              <a:t> - tolerance         - kindness</a:t>
            </a:r>
          </a:p>
          <a:p>
            <a:pPr marL="0" indent="0">
              <a:buNone/>
            </a:pPr>
            <a:r>
              <a:rPr lang="en-GB" dirty="0"/>
              <a:t> - patience           - respect</a:t>
            </a:r>
          </a:p>
          <a:p>
            <a:pPr marL="0" indent="0">
              <a:buNone/>
            </a:pPr>
            <a:r>
              <a:rPr lang="en-GB" dirty="0"/>
              <a:t> -compassion     - honesty</a:t>
            </a:r>
          </a:p>
          <a:p>
            <a:pPr marL="0" indent="0">
              <a:buNone/>
            </a:pPr>
            <a:r>
              <a:rPr lang="en-GB" dirty="0"/>
              <a:t> - politeness        - consideration</a:t>
            </a:r>
          </a:p>
          <a:p>
            <a:pPr marL="0" indent="0">
              <a:buNone/>
            </a:pPr>
            <a:r>
              <a:rPr lang="en-GB" dirty="0"/>
              <a:t>  - responsibility   - perseverance </a:t>
            </a:r>
          </a:p>
          <a:p>
            <a:pPr marL="0" indent="0">
              <a:buNone/>
            </a:pPr>
            <a:r>
              <a:rPr lang="en-GB" dirty="0"/>
              <a:t>  - commitment     - care                      </a:t>
            </a:r>
          </a:p>
          <a:p>
            <a:pPr marL="0" indent="0">
              <a:buNone/>
            </a:pPr>
            <a:endParaRPr lang="en-GB" dirty="0"/>
          </a:p>
        </p:txBody>
      </p:sp>
    </p:spTree>
    <p:extLst>
      <p:ext uri="{BB962C8B-B14F-4D97-AF65-F5344CB8AC3E}">
        <p14:creationId xmlns:p14="http://schemas.microsoft.com/office/powerpoint/2010/main" val="427247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AB0A7-E0DF-5618-9F1C-A10325A7D225}"/>
              </a:ext>
            </a:extLst>
          </p:cNvPr>
          <p:cNvSpPr>
            <a:spLocks noGrp="1"/>
          </p:cNvSpPr>
          <p:nvPr>
            <p:ph type="title"/>
          </p:nvPr>
        </p:nvSpPr>
        <p:spPr>
          <a:xfrm>
            <a:off x="481013" y="3752849"/>
            <a:ext cx="3290887" cy="2452687"/>
          </a:xfrm>
        </p:spPr>
        <p:txBody>
          <a:bodyPr anchor="ctr">
            <a:normAutofit/>
          </a:bodyPr>
          <a:lstStyle/>
          <a:p>
            <a:r>
              <a:rPr lang="en-GB" sz="3100"/>
              <a:t>No Outsiders gives us a language/ framework to develop what we have already.</a:t>
            </a:r>
          </a:p>
        </p:txBody>
      </p:sp>
      <p:pic>
        <p:nvPicPr>
          <p:cNvPr id="4" name="Picture 3">
            <a:extLst>
              <a:ext uri="{FF2B5EF4-FFF2-40B4-BE49-F238E27FC236}">
                <a16:creationId xmlns:a16="http://schemas.microsoft.com/office/drawing/2014/main" id="{42A3158E-D23F-7361-6AB4-1A71EA444327}"/>
              </a:ext>
            </a:extLst>
          </p:cNvPr>
          <p:cNvPicPr>
            <a:picLocks noChangeAspect="1"/>
          </p:cNvPicPr>
          <p:nvPr/>
        </p:nvPicPr>
        <p:blipFill>
          <a:blip r:embed="rId2"/>
          <a:srcRect t="19681" b="995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09C48A9-C0BA-1E1D-4503-34F187E344C7}"/>
              </a:ext>
            </a:extLst>
          </p:cNvPr>
          <p:cNvSpPr>
            <a:spLocks noGrp="1"/>
          </p:cNvSpPr>
          <p:nvPr>
            <p:ph idx="1"/>
          </p:nvPr>
        </p:nvSpPr>
        <p:spPr>
          <a:xfrm>
            <a:off x="4223982" y="3752850"/>
            <a:ext cx="7485413" cy="2452687"/>
          </a:xfrm>
        </p:spPr>
        <p:txBody>
          <a:bodyPr anchor="ctr">
            <a:noAutofit/>
          </a:bodyPr>
          <a:lstStyle/>
          <a:p>
            <a:r>
              <a:rPr lang="en-GB" sz="2400" dirty="0"/>
              <a:t>Children understand no one is left out here because we all belong.</a:t>
            </a:r>
          </a:p>
          <a:p>
            <a:r>
              <a:rPr lang="en-GB" sz="2400" dirty="0"/>
              <a:t>Our behaviour / language/ the way we treat someone can make them feel like an outsider.</a:t>
            </a:r>
          </a:p>
          <a:p>
            <a:r>
              <a:rPr lang="en-GB" sz="2400" dirty="0"/>
              <a:t>Every child knows what it feels like to be left out and no one wants to be left out. Children understand the concept.</a:t>
            </a:r>
          </a:p>
        </p:txBody>
      </p:sp>
    </p:spTree>
    <p:extLst>
      <p:ext uri="{BB962C8B-B14F-4D97-AF65-F5344CB8AC3E}">
        <p14:creationId xmlns:p14="http://schemas.microsoft.com/office/powerpoint/2010/main" val="280692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782-DE90-4406-9D8E-BA72DECF9241}"/>
              </a:ext>
            </a:extLst>
          </p:cNvPr>
          <p:cNvSpPr>
            <a:spLocks noGrp="1"/>
          </p:cNvSpPr>
          <p:nvPr>
            <p:ph type="title"/>
          </p:nvPr>
        </p:nvSpPr>
        <p:spPr>
          <a:xfrm>
            <a:off x="838200" y="100965"/>
            <a:ext cx="10515600" cy="1325563"/>
          </a:xfrm>
        </p:spPr>
        <p:txBody>
          <a:bodyPr/>
          <a:lstStyle/>
          <a:p>
            <a:r>
              <a:rPr lang="en-US" dirty="0"/>
              <a:t>What does Ofsted say about inclusion? (Personal development)</a:t>
            </a:r>
          </a:p>
        </p:txBody>
      </p:sp>
      <p:sp>
        <p:nvSpPr>
          <p:cNvPr id="3" name="Content Placeholder 2">
            <a:extLst>
              <a:ext uri="{FF2B5EF4-FFF2-40B4-BE49-F238E27FC236}">
                <a16:creationId xmlns:a16="http://schemas.microsoft.com/office/drawing/2014/main" id="{E3AD2C25-5FF3-3AA7-EA51-A1D2D9A57430}"/>
              </a:ext>
            </a:extLst>
          </p:cNvPr>
          <p:cNvSpPr>
            <a:spLocks noGrp="1"/>
          </p:cNvSpPr>
          <p:nvPr>
            <p:ph idx="1"/>
          </p:nvPr>
        </p:nvSpPr>
        <p:spPr>
          <a:xfrm>
            <a:off x="243840" y="1825625"/>
            <a:ext cx="11109960" cy="4351338"/>
          </a:xfrm>
        </p:spPr>
        <p:txBody>
          <a:bodyPr>
            <a:normAutofit/>
          </a:bodyPr>
          <a:lstStyle/>
          <a:p>
            <a:r>
              <a:rPr lang="en-GB" dirty="0"/>
              <a:t>whether leaders establish a suitable and coherent programme of personal development, through both the curriculum and the wider opportunities and experiences they provide for pupils </a:t>
            </a:r>
          </a:p>
          <a:p>
            <a:r>
              <a:rPr lang="en-GB" dirty="0"/>
              <a:t>whether the school supports pupils to develop the knowledge and skills they need for participation and success in later life </a:t>
            </a:r>
          </a:p>
          <a:p>
            <a:r>
              <a:rPr lang="en-GB" dirty="0"/>
              <a:t>whether the school promotes pupils’ wider development, character and well-being, ensuring that they receive the care and support to achieve and thrive, in school and beyond </a:t>
            </a:r>
          </a:p>
          <a:p>
            <a:r>
              <a:rPr lang="en-GB" dirty="0"/>
              <a:t>pupils’ spiritual, moral, social and cultural (SMSC) development, which can be seen across the school’s activities </a:t>
            </a:r>
          </a:p>
          <a:p>
            <a:endParaRPr lang="en-US" dirty="0"/>
          </a:p>
        </p:txBody>
      </p:sp>
    </p:spTree>
    <p:extLst>
      <p:ext uri="{BB962C8B-B14F-4D97-AF65-F5344CB8AC3E}">
        <p14:creationId xmlns:p14="http://schemas.microsoft.com/office/powerpoint/2010/main" val="801984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2BB26-863B-CDCE-C821-29788A911D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2DBD67-FF2F-C935-AFBF-4415FF6C1682}"/>
              </a:ext>
            </a:extLst>
          </p:cNvPr>
          <p:cNvSpPr>
            <a:spLocks noGrp="1"/>
          </p:cNvSpPr>
          <p:nvPr>
            <p:ph idx="1"/>
          </p:nvPr>
        </p:nvSpPr>
        <p:spPr>
          <a:xfrm>
            <a:off x="243840" y="314960"/>
            <a:ext cx="11724640" cy="6390640"/>
          </a:xfrm>
        </p:spPr>
        <p:txBody>
          <a:bodyPr>
            <a:normAutofit fontScale="55000" lnSpcReduction="20000"/>
          </a:bodyPr>
          <a:lstStyle/>
          <a:p>
            <a:pPr marL="0" indent="0">
              <a:buNone/>
            </a:pPr>
            <a:r>
              <a:rPr lang="en-GB" dirty="0"/>
              <a:t>Inspectors focus on gathering evidence relating to the factors that statutory and non-statutory guidance, research and inspection evidence indicate contribute most strongly to personal development and well-being.  (some of these relate to secondary aged pupils)</a:t>
            </a:r>
          </a:p>
          <a:p>
            <a:pPr marL="0" indent="0">
              <a:buNone/>
            </a:pPr>
            <a:r>
              <a:rPr lang="en-GB" sz="3300" dirty="0"/>
              <a:t>These factors are: </a:t>
            </a:r>
          </a:p>
          <a:p>
            <a:r>
              <a:rPr lang="en-GB" sz="3300" dirty="0"/>
              <a:t>ensuring that the curriculum contributes to pupils’ personal development and their SMSC development </a:t>
            </a:r>
          </a:p>
          <a:p>
            <a:r>
              <a:rPr lang="en-GB" sz="3300" dirty="0"/>
              <a:t>supporting pupils to become responsible, respectful and active citizens who can play their part in public life as young people and adults </a:t>
            </a:r>
          </a:p>
          <a:p>
            <a:r>
              <a:rPr lang="en-GB" sz="3300" dirty="0"/>
              <a:t>developing and deepening pupils’ understanding of the fundamental British values of democracy, the rule of law, individual liberty, and mutual respect and tolerance of those with different faiths and beliefs </a:t>
            </a:r>
          </a:p>
          <a:p>
            <a:r>
              <a:rPr lang="en-GB" sz="3300" dirty="0"/>
              <a:t>promoting equality of opportunity so that all pupils can thrive together and understand that individual characteristics make people unique; this includes, but is not limited to, an age-appropriate understanding of the protected characteristics defined in the Equality Act 2010 </a:t>
            </a:r>
          </a:p>
          <a:p>
            <a:r>
              <a:rPr lang="en-GB" sz="3300" dirty="0"/>
              <a:t>developing pupils’ character so that they reflect wisely, learn eagerly, behave with integrity and cooperate consistently well with others </a:t>
            </a:r>
          </a:p>
          <a:p>
            <a:r>
              <a:rPr lang="en-GB" sz="3300" dirty="0"/>
              <a:t>developing pupils’ confidence, resilience and knowledge so that they can keep themselves mentally healthy </a:t>
            </a:r>
          </a:p>
          <a:p>
            <a:r>
              <a:rPr lang="en-GB" sz="3300" dirty="0"/>
              <a:t>enabling pupils to recognise online and offline risks to their well-being – for example, risks from criminal and sexual exploitation, domestic abuse, female genital mutilation, forced marriage, substance misuse, gang activity, radicalisation and extremism – and making them aware of the support that is available </a:t>
            </a:r>
          </a:p>
          <a:p>
            <a:r>
              <a:rPr lang="en-GB" sz="3300" dirty="0"/>
              <a:t>enabling pupils to recognise the dangers of using technology and social media inappropriately </a:t>
            </a:r>
          </a:p>
          <a:p>
            <a:r>
              <a:rPr lang="en-GB" sz="3300" dirty="0"/>
              <a:t>developing pupils’ understanding of how to keep physically healthy, eat healthily and maintain an active lifestyle, including by providing them with enrichment activities and opportunities to be active during the school day </a:t>
            </a:r>
          </a:p>
          <a:p>
            <a:r>
              <a:rPr lang="en-GB" sz="3300" dirty="0"/>
              <a:t>developing pupils’ age-appropriate understanding of healthy relationships through relationships and sex education </a:t>
            </a:r>
          </a:p>
          <a:p>
            <a:r>
              <a:rPr lang="en-GB" sz="3300" dirty="0"/>
              <a:t>supporting pupils’ readiness for the next phase of education, training or employment so that they are equipped to make the transition successfully, including by providing impartial careers information, education, advice and guidance for secondary-age pupils </a:t>
            </a:r>
          </a:p>
          <a:p>
            <a:endParaRPr lang="en-US" dirty="0"/>
          </a:p>
        </p:txBody>
      </p:sp>
    </p:spTree>
    <p:extLst>
      <p:ext uri="{BB962C8B-B14F-4D97-AF65-F5344CB8AC3E}">
        <p14:creationId xmlns:p14="http://schemas.microsoft.com/office/powerpoint/2010/main" val="65402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176E8F-04E2-4910-A119-7A18A64631B4}"/>
              </a:ext>
            </a:extLst>
          </p:cNvPr>
          <p:cNvPicPr>
            <a:picLocks noChangeAspect="1"/>
          </p:cNvPicPr>
          <p:nvPr/>
        </p:nvPicPr>
        <p:blipFill rotWithShape="1">
          <a:blip r:embed="rId3">
            <a:duotone>
              <a:schemeClr val="bg2">
                <a:shade val="45000"/>
                <a:satMod val="135000"/>
              </a:schemeClr>
              <a:prstClr val="white"/>
            </a:duotone>
          </a:blip>
          <a:srcRect l="2990" t="9190" r="147"/>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dirty="0"/>
              <a:t>What does British law say-  Equality Act 2010</a:t>
            </a:r>
          </a:p>
        </p:txBody>
      </p:sp>
      <p:graphicFrame>
        <p:nvGraphicFramePr>
          <p:cNvPr id="5" name="Content Placeholder 2">
            <a:extLst>
              <a:ext uri="{FF2B5EF4-FFF2-40B4-BE49-F238E27FC236}">
                <a16:creationId xmlns:a16="http://schemas.microsoft.com/office/drawing/2014/main" id="{22F86B48-8FD5-4983-B0CB-B14358DB93CB}"/>
              </a:ext>
            </a:extLst>
          </p:cNvPr>
          <p:cNvGraphicFramePr>
            <a:graphicFrameLocks noGrp="1"/>
          </p:cNvGraphicFramePr>
          <p:nvPr>
            <p:ph idx="1"/>
            <p:extLst>
              <p:ext uri="{D42A27DB-BD31-4B8C-83A1-F6EECF244321}">
                <p14:modId xmlns:p14="http://schemas.microsoft.com/office/powerpoint/2010/main" val="12927386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589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D7215160EAF44A8AC2568C58B73537" ma:contentTypeVersion="17" ma:contentTypeDescription="Create a new document." ma:contentTypeScope="" ma:versionID="337aebb86168132d0e9491dfe8afd9f3">
  <xsd:schema xmlns:xsd="http://www.w3.org/2001/XMLSchema" xmlns:xs="http://www.w3.org/2001/XMLSchema" xmlns:p="http://schemas.microsoft.com/office/2006/metadata/properties" xmlns:ns2="16e6a2ee-f3df-489f-b4b8-e126df19d7b0" xmlns:ns3="c8fad02d-1e35-40ca-82d6-67b29748fc7c" targetNamespace="http://schemas.microsoft.com/office/2006/metadata/properties" ma:root="true" ma:fieldsID="c3f7fd16bb08e8b79005aedbe72be6e0" ns2:_="" ns3:_="">
    <xsd:import namespace="16e6a2ee-f3df-489f-b4b8-e126df19d7b0"/>
    <xsd:import namespace="c8fad02d-1e35-40ca-82d6-67b29748fc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e6a2ee-f3df-489f-b4b8-e126df19d7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1be7bfe-32ee-4e76-a370-101bf82a25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8fad02d-1e35-40ca-82d6-67b29748fc7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6e6a2ee-f3df-489f-b4b8-e126df19d7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3075179-6E3E-4CAC-AA13-7E48D23E9B40}"/>
</file>

<file path=customXml/itemProps2.xml><?xml version="1.0" encoding="utf-8"?>
<ds:datastoreItem xmlns:ds="http://schemas.openxmlformats.org/officeDocument/2006/customXml" ds:itemID="{47D80C48-E8E4-4245-8341-F53552281CE4}">
  <ds:schemaRefs>
    <ds:schemaRef ds:uri="http://schemas.microsoft.com/sharepoint/v3/contenttype/forms"/>
  </ds:schemaRefs>
</ds:datastoreItem>
</file>

<file path=customXml/itemProps3.xml><?xml version="1.0" encoding="utf-8"?>
<ds:datastoreItem xmlns:ds="http://schemas.openxmlformats.org/officeDocument/2006/customXml" ds:itemID="{612937B6-A6B8-48DD-A28D-2B68A3CD0E34}">
  <ds:schemaRefs>
    <ds:schemaRef ds:uri="7dad388f-999d-4b83-bdc8-88e10157993e"/>
    <ds:schemaRef ds:uri="http://purl.org/dc/dcmitype/"/>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52c60dba-55fc-4fb1-b704-75aa7264d69e"/>
    <ds:schemaRef ds:uri="http://schemas.microsoft.com/office/2006/metadata/properties"/>
    <ds:schemaRef ds:uri="http://www.w3.org/XML/1998/namespace"/>
    <ds:schemaRef ds:uri="15f10766-8f6b-4152-9fce-b4a72584ce24"/>
    <ds:schemaRef ds:uri="43390b64-09a2-432d-87ca-47dc0bc1332e"/>
  </ds:schemaRefs>
</ds:datastoreItem>
</file>

<file path=docProps/app.xml><?xml version="1.0" encoding="utf-8"?>
<Properties xmlns="http://schemas.openxmlformats.org/officeDocument/2006/extended-properties" xmlns:vt="http://schemas.openxmlformats.org/officeDocument/2006/docPropsVTypes">
  <Template>office theme</Template>
  <TotalTime>105</TotalTime>
  <Words>1541</Words>
  <Application>Microsoft Office PowerPoint</Application>
  <PresentationFormat>Widescreen</PresentationFormat>
  <Paragraphs>105</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No Outsiders</vt:lpstr>
      <vt:lpstr>Why are we using No Outsiders?  What do you think it means?</vt:lpstr>
      <vt:lpstr>What do we want our children to be?</vt:lpstr>
      <vt:lpstr>How do we want our children to feel?</vt:lpstr>
      <vt:lpstr>This is nothing new: Our school Motto:</vt:lpstr>
      <vt:lpstr>No Outsiders gives us a language/ framework to develop what we have already.</vt:lpstr>
      <vt:lpstr>What does Ofsted say about inclusion? (Personal development)</vt:lpstr>
      <vt:lpstr>PowerPoint Presentation</vt:lpstr>
      <vt:lpstr>What does British law say-  Equality Act 2010</vt:lpstr>
      <vt:lpstr>How do we teach about this at an age-appropriate level? </vt:lpstr>
      <vt:lpstr>Celebrate / tolerate/ accept/ embrace</vt:lpstr>
      <vt:lpstr>PowerPoint Presentation</vt:lpstr>
      <vt:lpstr>PowerPoint Presentation</vt:lpstr>
      <vt:lpstr>PowerPoint Presentation</vt:lpstr>
      <vt:lpstr>Please look at the books and let us know what you think</vt:lpstr>
      <vt:lpstr>What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Kathryn Lisk</dc:creator>
  <cp:lastModifiedBy>Facer, Mrs F</cp:lastModifiedBy>
  <cp:revision>20</cp:revision>
  <dcterms:created xsi:type="dcterms:W3CDTF">2024-11-11T11:08:37Z</dcterms:created>
  <dcterms:modified xsi:type="dcterms:W3CDTF">2025-09-30T09:25:10Z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0x010100FAD7215160EAF44A8AC2568C58B73537</vt:lpwstr>
  </property>
  <property fmtid="{D5CDD505-2E9C-101B-9397-08002B2CF9AE}" pid="3" name="MediaServiceImageTags">
    <vt:lpwstr/>
  </property>
</Properties>
</file>