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1"/>
  </p:notesMasterIdLst>
  <p:sldIdLst>
    <p:sldId id="256" r:id="rId5"/>
    <p:sldId id="259" r:id="rId6"/>
    <p:sldId id="257" r:id="rId7"/>
    <p:sldId id="258" r:id="rId8"/>
    <p:sldId id="260" r:id="rId9"/>
    <p:sldId id="261" r:id="rId1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6C0900-32CF-4C33-B3D2-FD15EC4690A0}" v="1" dt="2025-06-18T12:38:58.699"/>
    <p1510:client id="{5BD35DA2-4003-D49F-AB0B-3EFFF202B105}" v="12" dt="2025-06-18T13:40:01.049"/>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croft-Sullivan, Miss L" userId="7d528fac-ee40-40ea-9315-668e1a9455c6" providerId="ADAL" clId="{2A6C0900-32CF-4C33-B3D2-FD15EC4690A0}"/>
    <pc:docChg chg="custSel modSld">
      <pc:chgData name="Beecroft-Sullivan, Miss L" userId="7d528fac-ee40-40ea-9315-668e1a9455c6" providerId="ADAL" clId="{2A6C0900-32CF-4C33-B3D2-FD15EC4690A0}" dt="2025-06-18T12:39:06.692" v="55" actId="20577"/>
      <pc:docMkLst>
        <pc:docMk/>
      </pc:docMkLst>
      <pc:sldChg chg="modSp mod">
        <pc:chgData name="Beecroft-Sullivan, Miss L" userId="7d528fac-ee40-40ea-9315-668e1a9455c6" providerId="ADAL" clId="{2A6C0900-32CF-4C33-B3D2-FD15EC4690A0}" dt="2025-06-18T12:38:19.243" v="3" actId="20577"/>
        <pc:sldMkLst>
          <pc:docMk/>
          <pc:sldMk cId="0" sldId="256"/>
        </pc:sldMkLst>
        <pc:spChg chg="mod">
          <ac:chgData name="Beecroft-Sullivan, Miss L" userId="7d528fac-ee40-40ea-9315-668e1a9455c6" providerId="ADAL" clId="{2A6C0900-32CF-4C33-B3D2-FD15EC4690A0}" dt="2025-06-18T12:38:19.243" v="3" actId="20577"/>
          <ac:spMkLst>
            <pc:docMk/>
            <pc:sldMk cId="0" sldId="256"/>
            <ac:spMk id="153" creationId="{00000000-0000-0000-0000-000000000000}"/>
          </ac:spMkLst>
        </pc:spChg>
      </pc:sldChg>
      <pc:sldChg chg="modSp mod">
        <pc:chgData name="Beecroft-Sullivan, Miss L" userId="7d528fac-ee40-40ea-9315-668e1a9455c6" providerId="ADAL" clId="{2A6C0900-32CF-4C33-B3D2-FD15EC4690A0}" dt="2025-06-18T12:39:06.692" v="55" actId="20577"/>
        <pc:sldMkLst>
          <pc:docMk/>
          <pc:sldMk cId="0" sldId="261"/>
        </pc:sldMkLst>
        <pc:spChg chg="mod">
          <ac:chgData name="Beecroft-Sullivan, Miss L" userId="7d528fac-ee40-40ea-9315-668e1a9455c6" providerId="ADAL" clId="{2A6C0900-32CF-4C33-B3D2-FD15EC4690A0}" dt="2025-06-18T12:39:06.692" v="55" actId="20577"/>
          <ac:spMkLst>
            <pc:docMk/>
            <pc:sldMk cId="0" sldId="261"/>
            <ac:spMk id="201" creationId="{00000000-0000-0000-0000-000000000000}"/>
          </ac:spMkLst>
        </pc:spChg>
      </pc:sldChg>
    </pc:docChg>
  </pc:docChgLst>
  <pc:docChgLst>
    <pc:chgData name="Beecroft-Sullivan, Miss L" userId="7d528fac-ee40-40ea-9315-668e1a9455c6" providerId="ADAL" clId="{AE398D58-94E3-4B72-AB9E-37391342EB21}"/>
    <pc:docChg chg="undo custSel modSld">
      <pc:chgData name="Beecroft-Sullivan, Miss L" userId="7d528fac-ee40-40ea-9315-668e1a9455c6" providerId="ADAL" clId="{AE398D58-94E3-4B72-AB9E-37391342EB21}" dt="2024-09-18T08:53:09.976" v="285" actId="20577"/>
      <pc:docMkLst>
        <pc:docMk/>
      </pc:docMkLst>
      <pc:sldChg chg="modSp mod">
        <pc:chgData name="Beecroft-Sullivan, Miss L" userId="7d528fac-ee40-40ea-9315-668e1a9455c6" providerId="ADAL" clId="{AE398D58-94E3-4B72-AB9E-37391342EB21}" dt="2024-09-18T08:53:09.976" v="285" actId="20577"/>
        <pc:sldMkLst>
          <pc:docMk/>
          <pc:sldMk cId="0" sldId="256"/>
        </pc:sldMkLst>
      </pc:sldChg>
      <pc:sldChg chg="modSp mod">
        <pc:chgData name="Beecroft-Sullivan, Miss L" userId="7d528fac-ee40-40ea-9315-668e1a9455c6" providerId="ADAL" clId="{AE398D58-94E3-4B72-AB9E-37391342EB21}" dt="2024-09-18T08:50:19.433" v="91" actId="20577"/>
        <pc:sldMkLst>
          <pc:docMk/>
          <pc:sldMk cId="0" sldId="257"/>
        </pc:sldMkLst>
      </pc:sldChg>
      <pc:sldChg chg="modSp mod">
        <pc:chgData name="Beecroft-Sullivan, Miss L" userId="7d528fac-ee40-40ea-9315-668e1a9455c6" providerId="ADAL" clId="{AE398D58-94E3-4B72-AB9E-37391342EB21}" dt="2024-09-18T08:52:41.281" v="280" actId="20577"/>
        <pc:sldMkLst>
          <pc:docMk/>
          <pc:sldMk cId="0" sldId="258"/>
        </pc:sldMkLst>
      </pc:sldChg>
      <pc:sldChg chg="modSp mod">
        <pc:chgData name="Beecroft-Sullivan, Miss L" userId="7d528fac-ee40-40ea-9315-668e1a9455c6" providerId="ADAL" clId="{AE398D58-94E3-4B72-AB9E-37391342EB21}" dt="2024-09-18T08:52:53.357" v="281" actId="20577"/>
        <pc:sldMkLst>
          <pc:docMk/>
          <pc:sldMk cId="0" sldId="260"/>
        </pc:sldMkLst>
      </pc:sldChg>
    </pc:docChg>
  </pc:docChgLst>
  <pc:docChgLst>
    <pc:chgData name="Beecroft-Sullivan, Miss L" userId="S::lbeecroft@anglianlearning.org::7d528fac-ee40-40ea-9315-668e1a9455c6" providerId="AD" clId="Web-{5BD35DA2-4003-D49F-AB0B-3EFFF202B105}"/>
    <pc:docChg chg="modSld">
      <pc:chgData name="Beecroft-Sullivan, Miss L" userId="S::lbeecroft@anglianlearning.org::7d528fac-ee40-40ea-9315-668e1a9455c6" providerId="AD" clId="Web-{5BD35DA2-4003-D49F-AB0B-3EFFF202B105}" dt="2025-06-18T13:40:01.049" v="6" actId="20577"/>
      <pc:docMkLst>
        <pc:docMk/>
      </pc:docMkLst>
      <pc:sldChg chg="modSp">
        <pc:chgData name="Beecroft-Sullivan, Miss L" userId="S::lbeecroft@anglianlearning.org::7d528fac-ee40-40ea-9315-668e1a9455c6" providerId="AD" clId="Web-{5BD35DA2-4003-D49F-AB0B-3EFFF202B105}" dt="2025-06-18T13:40:01.049" v="6" actId="20577"/>
        <pc:sldMkLst>
          <pc:docMk/>
          <pc:sldMk cId="0" sldId="258"/>
        </pc:sldMkLst>
        <pc:spChg chg="mod">
          <ac:chgData name="Beecroft-Sullivan, Miss L" userId="S::lbeecroft@anglianlearning.org::7d528fac-ee40-40ea-9315-668e1a9455c6" providerId="AD" clId="Web-{5BD35DA2-4003-D49F-AB0B-3EFFF202B105}" dt="2025-06-18T13:40:01.049" v="6" actId="20577"/>
          <ac:spMkLst>
            <pc:docMk/>
            <pc:sldMk cId="0" sldId="258"/>
            <ac:spMk id="1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13"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0" defTabSz="825500">
              <a:lnSpc>
                <a:spcPct val="100000"/>
              </a:lnSpc>
              <a:spcBef>
                <a:spcPts val="0"/>
              </a:spcBef>
              <a:buSzTx/>
              <a:buNone/>
              <a:defRPr sz="5500" b="1"/>
            </a:lvl2pPr>
            <a:lvl3pPr marL="0" indent="0" defTabSz="825500">
              <a:lnSpc>
                <a:spcPct val="100000"/>
              </a:lnSpc>
              <a:spcBef>
                <a:spcPts val="0"/>
              </a:spcBef>
              <a:buSzTx/>
              <a:buNone/>
              <a:defRPr sz="5500" b="1"/>
            </a:lvl3pPr>
            <a:lvl4pPr marL="0" indent="0" defTabSz="825500">
              <a:lnSpc>
                <a:spcPct val="100000"/>
              </a:lnSpc>
              <a:spcBef>
                <a:spcPts val="0"/>
              </a:spcBef>
              <a:buSzTx/>
              <a:buNone/>
              <a:defRPr sz="5500" b="1"/>
            </a:lvl4pPr>
            <a:lvl5pPr marL="0" indent="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0" algn="ctr">
              <a:lnSpc>
                <a:spcPct val="80000"/>
              </a:lnSpc>
              <a:spcBef>
                <a:spcPts val="0"/>
              </a:spcBef>
              <a:buSzTx/>
              <a:buNone/>
              <a:defRPr sz="25000" b="1" spc="-250"/>
            </a:lvl2pPr>
            <a:lvl3pPr marL="0" indent="0" algn="ctr">
              <a:lnSpc>
                <a:spcPct val="80000"/>
              </a:lnSpc>
              <a:spcBef>
                <a:spcPts val="0"/>
              </a:spcBef>
              <a:buSzTx/>
              <a:buNone/>
              <a:defRPr sz="25000" b="1" spc="-250"/>
            </a:lvl3pPr>
            <a:lvl4pPr marL="0" indent="0" algn="ctr">
              <a:lnSpc>
                <a:spcPct val="80000"/>
              </a:lnSpc>
              <a:spcBef>
                <a:spcPts val="0"/>
              </a:spcBef>
              <a:buSzTx/>
              <a:buNone/>
              <a:defRPr sz="25000" b="1" spc="-250"/>
            </a:lvl4pPr>
            <a:lvl5pPr marL="0" indent="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13"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13"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469900">
              <a:spcBef>
                <a:spcPts val="0"/>
              </a:spcBef>
              <a:buSzTx/>
              <a:buNone/>
              <a:defRPr sz="8500" spc="-170">
                <a:latin typeface="Helvetica Neue Medium"/>
                <a:ea typeface="Helvetica Neue Medium"/>
                <a:cs typeface="Helvetica Neue Medium"/>
                <a:sym typeface="Helvetica Neue Medium"/>
              </a:defRPr>
            </a:lvl2pPr>
            <a:lvl3pPr marL="638923" indent="-469900">
              <a:spcBef>
                <a:spcPts val="0"/>
              </a:spcBef>
              <a:buSzTx/>
              <a:buNone/>
              <a:defRPr sz="8500" spc="-170">
                <a:latin typeface="Helvetica Neue Medium"/>
                <a:ea typeface="Helvetica Neue Medium"/>
                <a:cs typeface="Helvetica Neue Medium"/>
                <a:sym typeface="Helvetica Neue Medium"/>
              </a:defRPr>
            </a:lvl3pPr>
            <a:lvl4pPr marL="638923" indent="-469900">
              <a:spcBef>
                <a:spcPts val="0"/>
              </a:spcBef>
              <a:buSzTx/>
              <a:buNone/>
              <a:defRPr sz="8500" spc="-170">
                <a:latin typeface="Helvetica Neue Medium"/>
                <a:ea typeface="Helvetica Neue Medium"/>
                <a:cs typeface="Helvetica Neue Medium"/>
                <a:sym typeface="Helvetica Neue Medium"/>
              </a:defRPr>
            </a:lvl4pPr>
            <a:lvl5pPr marL="638923" indent="-469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13"/>
          </p:nvPr>
        </p:nvSpPr>
        <p:spPr>
          <a:xfrm>
            <a:off x="15760700" y="1016000"/>
            <a:ext cx="7439099" cy="5949678"/>
          </a:xfrm>
          <a:prstGeom prst="rect">
            <a:avLst/>
          </a:prstGeom>
        </p:spPr>
        <p:txBody>
          <a:bodyPr lIns="91439" tIns="45719" rIns="91439" bIns="45719">
            <a:noAutofit/>
          </a:bodyPr>
          <a:lstStyle/>
          <a:p>
            <a:endParaRPr/>
          </a:p>
        </p:txBody>
      </p:sp>
      <p:sp>
        <p:nvSpPr>
          <p:cNvPr id="125" name="Image"/>
          <p:cNvSpPr>
            <a:spLocks noGrp="1"/>
          </p:cNvSpPr>
          <p:nvPr>
            <p:ph type="pic" sz="half" idx="14"/>
          </p:nvPr>
        </p:nvSpPr>
        <p:spPr>
          <a:xfrm>
            <a:off x="13500100" y="3978275"/>
            <a:ext cx="10439400" cy="12150181"/>
          </a:xfrm>
          <a:prstGeom prst="rect">
            <a:avLst/>
          </a:prstGeom>
        </p:spPr>
        <p:txBody>
          <a:bodyPr lIns="91439" tIns="45719" rIns="91439" bIns="45719">
            <a:noAutofit/>
          </a:bodyPr>
          <a:lstStyle/>
          <a:p>
            <a:endParaRPr/>
          </a:p>
        </p:txBody>
      </p:sp>
      <p:sp>
        <p:nvSpPr>
          <p:cNvPr id="126" name="Image"/>
          <p:cNvSpPr>
            <a:spLocks noGrp="1"/>
          </p:cNvSpPr>
          <p:nvPr>
            <p:ph type="pic" idx="15"/>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13"/>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13"/>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14"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0" defTabSz="825500">
              <a:lnSpc>
                <a:spcPct val="100000"/>
              </a:lnSpc>
              <a:spcBef>
                <a:spcPts val="0"/>
              </a:spcBef>
              <a:buSzTx/>
              <a:buNone/>
              <a:defRPr sz="5500" b="1"/>
            </a:lvl2pPr>
            <a:lvl3pPr marL="0" indent="0" defTabSz="825500">
              <a:lnSpc>
                <a:spcPct val="100000"/>
              </a:lnSpc>
              <a:spcBef>
                <a:spcPts val="0"/>
              </a:spcBef>
              <a:buSzTx/>
              <a:buNone/>
              <a:defRPr sz="5500" b="1"/>
            </a:lvl3pPr>
            <a:lvl4pPr marL="0" indent="0" defTabSz="825500">
              <a:lnSpc>
                <a:spcPct val="100000"/>
              </a:lnSpc>
              <a:spcBef>
                <a:spcPts val="0"/>
              </a:spcBef>
              <a:buSzTx/>
              <a:buNone/>
              <a:defRPr sz="5500" b="1"/>
            </a:lvl4pPr>
            <a:lvl5pPr marL="0" indent="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13"/>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0" defTabSz="825500">
              <a:lnSpc>
                <a:spcPct val="100000"/>
              </a:lnSpc>
              <a:spcBef>
                <a:spcPts val="0"/>
              </a:spcBef>
              <a:buSzTx/>
              <a:buNone/>
              <a:defRPr sz="5500" b="1"/>
            </a:lvl2pPr>
            <a:lvl3pPr marL="0" indent="0" defTabSz="825500">
              <a:lnSpc>
                <a:spcPct val="100000"/>
              </a:lnSpc>
              <a:spcBef>
                <a:spcPts val="0"/>
              </a:spcBef>
              <a:buSzTx/>
              <a:buNone/>
              <a:defRPr sz="5500" b="1"/>
            </a:lvl3pPr>
            <a:lvl4pPr marL="0" indent="0" defTabSz="825500">
              <a:lnSpc>
                <a:spcPct val="100000"/>
              </a:lnSpc>
              <a:spcBef>
                <a:spcPts val="0"/>
              </a:spcBef>
              <a:buSzTx/>
              <a:buNone/>
              <a:defRPr sz="5500" b="1"/>
            </a:lvl4pPr>
            <a:lvl5pPr marL="0" indent="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13"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13"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660384004_1290x1720.jpg"/>
          <p:cNvSpPr>
            <a:spLocks noGrp="1"/>
          </p:cNvSpPr>
          <p:nvPr>
            <p:ph type="pic" idx="14"/>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13"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13"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0" defTabSz="825500">
              <a:lnSpc>
                <a:spcPct val="100000"/>
              </a:lnSpc>
              <a:spcBef>
                <a:spcPts val="1800"/>
              </a:spcBef>
              <a:buSzTx/>
              <a:buNone/>
              <a:defRPr sz="5500" spc="-55"/>
            </a:lvl2pPr>
            <a:lvl3pPr marL="0" indent="0" defTabSz="825500">
              <a:lnSpc>
                <a:spcPct val="100000"/>
              </a:lnSpc>
              <a:spcBef>
                <a:spcPts val="1800"/>
              </a:spcBef>
              <a:buSzTx/>
              <a:buNone/>
              <a:defRPr sz="5500" spc="-55"/>
            </a:lvl3pPr>
            <a:lvl4pPr marL="0" indent="0" defTabSz="825500">
              <a:lnSpc>
                <a:spcPct val="100000"/>
              </a:lnSpc>
              <a:spcBef>
                <a:spcPts val="1800"/>
              </a:spcBef>
              <a:buSzTx/>
              <a:buNone/>
              <a:defRPr sz="5500" spc="-55"/>
            </a:lvl4pPr>
            <a:lvl5pPr marL="0" indent="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5.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hyperlink" Target="https://www.cpft.nhs.uk/search/service/younited-195/" TargetMode="External"/><Relationship Id="rId2" Type="http://schemas.openxmlformats.org/officeDocument/2006/relationships/image" Target="../media/image6.jpeg"/><Relationship Id="rId1" Type="http://schemas.openxmlformats.org/officeDocument/2006/relationships/slideLayout" Target="../slideLayouts/slideLayout15.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8" Type="http://schemas.openxmlformats.org/officeDocument/2006/relationships/hyperlink" Target="https://www.cambridgeshire.gov.uk/residents/children-and-families/local-offer/local-offer-care-and-family-support/send-information-advice-and-support-service-sendiass" TargetMode="External"/><Relationship Id="rId3" Type="http://schemas.openxmlformats.org/officeDocument/2006/relationships/hyperlink" Target="mailto:office@meadowprimary.org" TargetMode="External"/><Relationship Id="rId7" Type="http://schemas.openxmlformats.org/officeDocument/2006/relationships/hyperlink" Target="mailto:sendiass@cambridgeshire.gov.uk" TargetMode="External"/><Relationship Id="rId2" Type="http://schemas.openxmlformats.org/officeDocument/2006/relationships/hyperlink" Target="mailto:Sbarnes@anglianlearning.org" TargetMode="External"/><Relationship Id="rId1" Type="http://schemas.openxmlformats.org/officeDocument/2006/relationships/slideLayout" Target="../slideLayouts/slideLayout15.xml"/><Relationship Id="rId6" Type="http://schemas.openxmlformats.org/officeDocument/2006/relationships/hyperlink" Target="https://www.cambridgeshire.gov.uk/residents/children-and-families/local-offer" TargetMode="External"/><Relationship Id="rId5" Type="http://schemas.openxmlformats.org/officeDocument/2006/relationships/image" Target="../media/image9.jpeg"/><Relationship Id="rId4" Type="http://schemas.openxmlformats.org/officeDocument/2006/relationships/hyperlink" Target="mailto:npickford@meadowprimary.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pic>
        <p:nvPicPr>
          <p:cNvPr id="151" name="school-logo.png" descr="school-logo.png"/>
          <p:cNvPicPr>
            <a:picLocks noChangeAspect="1"/>
          </p:cNvPicPr>
          <p:nvPr/>
        </p:nvPicPr>
        <p:blipFill>
          <a:blip r:embed="rId2"/>
          <a:stretch>
            <a:fillRect/>
          </a:stretch>
        </p:blipFill>
        <p:spPr>
          <a:xfrm>
            <a:off x="8174614" y="2807136"/>
            <a:ext cx="8034772" cy="8101728"/>
          </a:xfrm>
          <a:prstGeom prst="rect">
            <a:avLst/>
          </a:prstGeom>
          <a:ln w="12700">
            <a:miter lim="400000"/>
          </a:ln>
        </p:spPr>
      </p:pic>
      <p:sp>
        <p:nvSpPr>
          <p:cNvPr id="152" name="SEND Information Report"/>
          <p:cNvSpPr txBox="1"/>
          <p:nvPr/>
        </p:nvSpPr>
        <p:spPr>
          <a:xfrm>
            <a:off x="6059619" y="221163"/>
            <a:ext cx="12264763" cy="15486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8000">
                <a:solidFill>
                  <a:srgbClr val="0E6B3A"/>
                </a:solidFill>
                <a:latin typeface="Chalkboard SE Regular"/>
                <a:ea typeface="Chalkboard SE Regular"/>
                <a:cs typeface="Chalkboard SE Regular"/>
                <a:sym typeface="Chalkboard SE Regular"/>
              </a:defRPr>
            </a:lvl1pPr>
          </a:lstStyle>
          <a:p>
            <a:r>
              <a:t>SEND Information Report </a:t>
            </a:r>
          </a:p>
        </p:txBody>
      </p:sp>
      <p:sp>
        <p:nvSpPr>
          <p:cNvPr id="153" name="2020 - 2021"/>
          <p:cNvSpPr txBox="1"/>
          <p:nvPr/>
        </p:nvSpPr>
        <p:spPr>
          <a:xfrm>
            <a:off x="9403998" y="12115228"/>
            <a:ext cx="5269071" cy="1210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8000">
                <a:solidFill>
                  <a:srgbClr val="0E6B3A"/>
                </a:solidFill>
                <a:latin typeface="Chalkboard SE Regular"/>
                <a:ea typeface="Chalkboard SE Regular"/>
                <a:cs typeface="Chalkboard SE Regular"/>
                <a:sym typeface="Chalkboard SE Regular"/>
              </a:defRPr>
            </a:lvl1pPr>
          </a:lstStyle>
          <a:p>
            <a:r>
              <a:rPr lang="en-US" dirty="0"/>
              <a:t>2025 </a:t>
            </a:r>
            <a:r>
              <a:rPr dirty="0"/>
              <a:t>- </a:t>
            </a:r>
            <a:r>
              <a:rPr lang="en-US" dirty="0"/>
              <a:t>2026 </a:t>
            </a:r>
            <a:endParaRPr dirty="0"/>
          </a:p>
        </p:txBody>
      </p:sp>
      <p:sp>
        <p:nvSpPr>
          <p:cNvPr id="154" name="“inclusive teaching”"/>
          <p:cNvSpPr txBox="1"/>
          <p:nvPr/>
        </p:nvSpPr>
        <p:spPr>
          <a:xfrm rot="359196">
            <a:off x="16308438" y="3691274"/>
            <a:ext cx="7017264" cy="8809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latin typeface="Chalkduster"/>
                <a:ea typeface="Chalkduster"/>
                <a:cs typeface="Chalkduster"/>
                <a:sym typeface="Chalkduster"/>
              </a:defRPr>
            </a:lvl1pPr>
          </a:lstStyle>
          <a:p>
            <a:r>
              <a:t>“inclusive teaching”</a:t>
            </a:r>
          </a:p>
        </p:txBody>
      </p:sp>
      <p:sp>
        <p:nvSpPr>
          <p:cNvPr id="155" name="“supportive staff”"/>
          <p:cNvSpPr txBox="1"/>
          <p:nvPr/>
        </p:nvSpPr>
        <p:spPr>
          <a:xfrm rot="309794">
            <a:off x="1031539" y="8240191"/>
            <a:ext cx="8406087" cy="7673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a:latin typeface="Chalkduster"/>
                <a:ea typeface="Chalkduster"/>
                <a:cs typeface="Chalkduster"/>
                <a:sym typeface="Chalkduster"/>
              </a:defRPr>
            </a:lvl1pPr>
          </a:lstStyle>
          <a:p>
            <a:r>
              <a:rPr dirty="0"/>
              <a:t>“support</a:t>
            </a:r>
            <a:r>
              <a:rPr lang="en-GB" dirty="0"/>
              <a:t>ed effectively</a:t>
            </a:r>
            <a:r>
              <a:rPr dirty="0"/>
              <a:t>”</a:t>
            </a:r>
          </a:p>
        </p:txBody>
      </p:sp>
      <p:sp>
        <p:nvSpPr>
          <p:cNvPr id="156" name="“collaborative”"/>
          <p:cNvSpPr txBox="1"/>
          <p:nvPr/>
        </p:nvSpPr>
        <p:spPr>
          <a:xfrm rot="21155678">
            <a:off x="16691372" y="6815009"/>
            <a:ext cx="7589139" cy="20969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a:latin typeface="Chalkduster"/>
                <a:ea typeface="Chalkduster"/>
                <a:cs typeface="Chalkduster"/>
                <a:sym typeface="Chalkduster"/>
              </a:defRPr>
            </a:lvl1pPr>
          </a:lstStyle>
          <a:p>
            <a:r>
              <a:rPr dirty="0"/>
              <a:t>“</a:t>
            </a:r>
            <a:r>
              <a:rPr lang="en-GB" dirty="0"/>
              <a:t>Well-trained staff support pupils sensitively to achieve well</a:t>
            </a:r>
            <a:r>
              <a:rPr dirty="0"/>
              <a:t>”</a:t>
            </a:r>
          </a:p>
        </p:txBody>
      </p:sp>
      <p:sp>
        <p:nvSpPr>
          <p:cNvPr id="157" name="“high expectations for all learners”"/>
          <p:cNvSpPr txBox="1"/>
          <p:nvPr/>
        </p:nvSpPr>
        <p:spPr>
          <a:xfrm>
            <a:off x="5979910" y="10987078"/>
            <a:ext cx="12424180" cy="8809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latin typeface="Chalkduster"/>
                <a:ea typeface="Chalkduster"/>
                <a:cs typeface="Chalkduster"/>
                <a:sym typeface="Chalkduster"/>
              </a:defRPr>
            </a:lvl1pPr>
          </a:lstStyle>
          <a:p>
            <a:r>
              <a:t>“high expectations for all learners”</a:t>
            </a:r>
          </a:p>
        </p:txBody>
      </p:sp>
      <p:sp>
        <p:nvSpPr>
          <p:cNvPr id="158" name="“Learning is fun!”"/>
          <p:cNvSpPr txBox="1"/>
          <p:nvPr/>
        </p:nvSpPr>
        <p:spPr>
          <a:xfrm rot="21431962">
            <a:off x="1174548" y="3691275"/>
            <a:ext cx="6326833" cy="8809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latin typeface="Chalkduster"/>
                <a:ea typeface="Chalkduster"/>
                <a:cs typeface="Chalkduster"/>
                <a:sym typeface="Chalkduster"/>
              </a:defRPr>
            </a:lvl1pPr>
          </a:lstStyle>
          <a:p>
            <a:r>
              <a:t>“Learning is fun!”</a:t>
            </a:r>
          </a:p>
        </p:txBody>
      </p:sp>
      <p:sp>
        <p:nvSpPr>
          <p:cNvPr id="159" name="“every teacher is a teacher of SEN”"/>
          <p:cNvSpPr txBox="1"/>
          <p:nvPr/>
        </p:nvSpPr>
        <p:spPr>
          <a:xfrm>
            <a:off x="5728049" y="1987256"/>
            <a:ext cx="12318426" cy="8809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latin typeface="Chalkduster"/>
                <a:ea typeface="Chalkduster"/>
                <a:cs typeface="Chalkduster"/>
                <a:sym typeface="Chalkduster"/>
              </a:defRPr>
            </a:lvl1pPr>
          </a:lstStyle>
          <a:p>
            <a:r>
              <a:t>“every teacher is a teacher of SEN”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86" name="Quote Bubble"/>
          <p:cNvSpPr/>
          <p:nvPr/>
        </p:nvSpPr>
        <p:spPr>
          <a:xfrm rot="16200000">
            <a:off x="3210798" y="-2732813"/>
            <a:ext cx="3927763" cy="9975282"/>
          </a:xfrm>
          <a:prstGeom prst="wedgeEllipseCallout">
            <a:avLst>
              <a:gd name="adj1" fmla="val -57258"/>
              <a:gd name="adj2" fmla="val 52006"/>
            </a:avLst>
          </a:prstGeom>
          <a:solidFill>
            <a:srgbClr val="FFFFFF"/>
          </a:solidFill>
          <a:ln w="63500">
            <a:solidFill>
              <a:srgbClr val="000000"/>
            </a:solidFill>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87" name="What should I do if I think my child has a special educational need or disability?"/>
          <p:cNvSpPr txBox="1"/>
          <p:nvPr/>
        </p:nvSpPr>
        <p:spPr>
          <a:xfrm>
            <a:off x="915861" y="1179717"/>
            <a:ext cx="8713091" cy="25487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a:latin typeface="Chalkboard SE Regular"/>
                <a:ea typeface="Chalkboard SE Regular"/>
                <a:cs typeface="Chalkboard SE Regular"/>
                <a:sym typeface="Chalkboard SE Regular"/>
              </a:defRPr>
            </a:lvl1pPr>
          </a:lstStyle>
          <a:p>
            <a:r>
              <a:rPr dirty="0"/>
              <a:t>What should I do if I think my child has a special educational need or disability?</a:t>
            </a:r>
          </a:p>
        </p:txBody>
      </p:sp>
      <p:pic>
        <p:nvPicPr>
          <p:cNvPr id="42" name="Picture 41">
            <a:extLst>
              <a:ext uri="{FF2B5EF4-FFF2-40B4-BE49-F238E27FC236}">
                <a16:creationId xmlns:a16="http://schemas.microsoft.com/office/drawing/2014/main" id="{13AFF717-1E58-3BB0-1E6D-A30749CC1CA6}"/>
              </a:ext>
            </a:extLst>
          </p:cNvPr>
          <p:cNvPicPr>
            <a:picLocks noChangeAspect="1"/>
          </p:cNvPicPr>
          <p:nvPr/>
        </p:nvPicPr>
        <p:blipFill rotWithShape="1">
          <a:blip r:embed="rId2"/>
          <a:srcRect t="2267" r="1697"/>
          <a:stretch/>
        </p:blipFill>
        <p:spPr>
          <a:xfrm>
            <a:off x="13393568" y="0"/>
            <a:ext cx="9632688" cy="13716000"/>
          </a:xfrm>
          <a:prstGeom prst="rect">
            <a:avLst/>
          </a:prstGeom>
        </p:spPr>
      </p:pic>
      <p:sp>
        <p:nvSpPr>
          <p:cNvPr id="43" name="TextBox 42">
            <a:extLst>
              <a:ext uri="{FF2B5EF4-FFF2-40B4-BE49-F238E27FC236}">
                <a16:creationId xmlns:a16="http://schemas.microsoft.com/office/drawing/2014/main" id="{15B858D9-9F60-AF07-B40A-5E0ABF8017C6}"/>
              </a:ext>
            </a:extLst>
          </p:cNvPr>
          <p:cNvSpPr txBox="1"/>
          <p:nvPr/>
        </p:nvSpPr>
        <p:spPr>
          <a:xfrm>
            <a:off x="915861" y="5423520"/>
            <a:ext cx="11116812" cy="67967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338" rtl="0" fontAlgn="auto" latinLnBrk="0" hangingPunct="0">
              <a:lnSpc>
                <a:spcPct val="90000"/>
              </a:lnSpc>
              <a:spcBef>
                <a:spcPts val="4500"/>
              </a:spcBef>
              <a:spcAft>
                <a:spcPts val="0"/>
              </a:spcAft>
              <a:buClrTx/>
              <a:buSzTx/>
              <a:buFontTx/>
              <a:buNone/>
              <a:tabLst/>
            </a:pPr>
            <a:r>
              <a:rPr kumimoji="0" lang="en-GB" sz="4000" b="0" i="0" u="none" strike="noStrike" cap="none" spc="0" normalizeH="0" baseline="0" dirty="0">
                <a:ln>
                  <a:noFill/>
                </a:ln>
                <a:solidFill>
                  <a:srgbClr val="000000"/>
                </a:solidFill>
                <a:effectLst/>
                <a:uFillTx/>
                <a:latin typeface="+mn-lt"/>
                <a:ea typeface="+mn-ea"/>
                <a:cs typeface="+mn-cs"/>
                <a:sym typeface="Helvetica Neue"/>
              </a:rPr>
              <a:t>At the Meadow, we follow a graduated approach in responding to the needs of our pupils. There is a universal entitlement for all children to access high quality teaching. Many children’s needs may be met through this “Ordinarily Available Provision”. In instances where this support does not meet specific needs, children may require additional levels of support. </a:t>
            </a:r>
          </a:p>
          <a:p>
            <a:pPr marL="0" marR="0" indent="0" algn="l" defTabSz="2438338" rtl="0" fontAlgn="auto" latinLnBrk="0" hangingPunct="0">
              <a:lnSpc>
                <a:spcPct val="90000"/>
              </a:lnSpc>
              <a:spcBef>
                <a:spcPts val="4500"/>
              </a:spcBef>
              <a:spcAft>
                <a:spcPts val="0"/>
              </a:spcAft>
              <a:buClrTx/>
              <a:buSzTx/>
              <a:buFontTx/>
              <a:buNone/>
              <a:tabLst/>
            </a:pPr>
            <a:r>
              <a:rPr kumimoji="0" lang="en-GB" sz="4000" b="0" i="0" u="none" strike="noStrike" cap="none" spc="0" normalizeH="0" baseline="0" dirty="0">
                <a:ln>
                  <a:noFill/>
                </a:ln>
                <a:solidFill>
                  <a:srgbClr val="000000"/>
                </a:solidFill>
                <a:effectLst/>
                <a:uFillTx/>
                <a:latin typeface="+mn-lt"/>
                <a:ea typeface="+mn-ea"/>
                <a:cs typeface="+mn-cs"/>
                <a:sym typeface="Helvetica Neue"/>
              </a:rPr>
              <a:t>If you have a concern about your child, please contact their class teacher in the first instance.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61" name="How will my child be academically supported in school? Which strategies could be used to help them?"/>
          <p:cNvSpPr/>
          <p:nvPr/>
        </p:nvSpPr>
        <p:spPr>
          <a:xfrm>
            <a:off x="907622" y="234121"/>
            <a:ext cx="7441264" cy="2986027"/>
          </a:xfrm>
          <a:prstGeom prst="wedgeEllipseCallout">
            <a:avLst>
              <a:gd name="adj1" fmla="val -52519"/>
              <a:gd name="adj2" fmla="val 53525"/>
            </a:avLst>
          </a:prstGeom>
          <a:solidFill>
            <a:srgbClr val="FFFFFF"/>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my child be academically supported in school? Which strategies could be used to help them?</a:t>
            </a:r>
          </a:p>
        </p:txBody>
      </p:sp>
      <p:pic>
        <p:nvPicPr>
          <p:cNvPr id="162" name="Image" descr="Image"/>
          <p:cNvPicPr>
            <a:picLocks noChangeAspect="1"/>
          </p:cNvPicPr>
          <p:nvPr/>
        </p:nvPicPr>
        <p:blipFill>
          <a:blip r:embed="rId2"/>
          <a:srcRect l="20335" t="41298" r="50098" b="40577"/>
          <a:stretch>
            <a:fillRect/>
          </a:stretch>
        </p:blipFill>
        <p:spPr>
          <a:xfrm>
            <a:off x="466395" y="4938237"/>
            <a:ext cx="1260586" cy="772740"/>
          </a:xfrm>
          <a:custGeom>
            <a:avLst/>
            <a:gdLst/>
            <a:ahLst/>
            <a:cxnLst>
              <a:cxn ang="0">
                <a:pos x="wd2" y="hd2"/>
              </a:cxn>
              <a:cxn ang="5400000">
                <a:pos x="wd2" y="hd2"/>
              </a:cxn>
              <a:cxn ang="10800000">
                <a:pos x="wd2" y="hd2"/>
              </a:cxn>
              <a:cxn ang="16200000">
                <a:pos x="wd2" y="hd2"/>
              </a:cxn>
            </a:cxnLst>
            <a:rect l="0" t="0" r="r" b="b"/>
            <a:pathLst>
              <a:path w="21559" h="21595" extrusionOk="0">
                <a:moveTo>
                  <a:pt x="21557" y="0"/>
                </a:moveTo>
                <a:cubicBezTo>
                  <a:pt x="21551" y="-5"/>
                  <a:pt x="21471" y="25"/>
                  <a:pt x="21455" y="23"/>
                </a:cubicBezTo>
                <a:cubicBezTo>
                  <a:pt x="21261" y="-5"/>
                  <a:pt x="19338" y="491"/>
                  <a:pt x="16697" y="1265"/>
                </a:cubicBezTo>
                <a:lnTo>
                  <a:pt x="16134" y="1431"/>
                </a:lnTo>
                <a:cubicBezTo>
                  <a:pt x="16074" y="1482"/>
                  <a:pt x="16044" y="1539"/>
                  <a:pt x="16052" y="1631"/>
                </a:cubicBezTo>
                <a:cubicBezTo>
                  <a:pt x="16082" y="1708"/>
                  <a:pt x="16082" y="1742"/>
                  <a:pt x="16134" y="1853"/>
                </a:cubicBezTo>
                <a:cubicBezTo>
                  <a:pt x="16144" y="1879"/>
                  <a:pt x="16154" y="1911"/>
                  <a:pt x="16168" y="1941"/>
                </a:cubicBezTo>
                <a:cubicBezTo>
                  <a:pt x="16307" y="2225"/>
                  <a:pt x="16514" y="2591"/>
                  <a:pt x="16738" y="2973"/>
                </a:cubicBezTo>
                <a:lnTo>
                  <a:pt x="16806" y="3095"/>
                </a:lnTo>
                <a:cubicBezTo>
                  <a:pt x="16807" y="3097"/>
                  <a:pt x="16811" y="3092"/>
                  <a:pt x="16813" y="3095"/>
                </a:cubicBezTo>
                <a:lnTo>
                  <a:pt x="16813" y="3106"/>
                </a:lnTo>
                <a:lnTo>
                  <a:pt x="17770" y="4703"/>
                </a:lnTo>
                <a:lnTo>
                  <a:pt x="15679" y="8141"/>
                </a:lnTo>
                <a:lnTo>
                  <a:pt x="13582" y="11580"/>
                </a:lnTo>
                <a:lnTo>
                  <a:pt x="13337" y="11580"/>
                </a:lnTo>
                <a:lnTo>
                  <a:pt x="13324" y="11613"/>
                </a:lnTo>
                <a:lnTo>
                  <a:pt x="12306" y="11580"/>
                </a:lnTo>
                <a:lnTo>
                  <a:pt x="8491" y="11580"/>
                </a:lnTo>
                <a:lnTo>
                  <a:pt x="8315" y="11580"/>
                </a:lnTo>
                <a:lnTo>
                  <a:pt x="6380" y="11580"/>
                </a:lnTo>
                <a:lnTo>
                  <a:pt x="3401" y="11602"/>
                </a:lnTo>
                <a:lnTo>
                  <a:pt x="0" y="17147"/>
                </a:lnTo>
                <a:lnTo>
                  <a:pt x="0" y="21595"/>
                </a:lnTo>
                <a:lnTo>
                  <a:pt x="4391" y="14419"/>
                </a:lnTo>
                <a:lnTo>
                  <a:pt x="4425" y="14419"/>
                </a:lnTo>
                <a:lnTo>
                  <a:pt x="9475" y="14419"/>
                </a:lnTo>
                <a:lnTo>
                  <a:pt x="9489" y="14419"/>
                </a:lnTo>
                <a:lnTo>
                  <a:pt x="14498" y="14419"/>
                </a:lnTo>
                <a:lnTo>
                  <a:pt x="15537" y="12822"/>
                </a:lnTo>
                <a:lnTo>
                  <a:pt x="16847" y="10692"/>
                </a:lnTo>
                <a:lnTo>
                  <a:pt x="19141" y="6955"/>
                </a:lnTo>
                <a:lnTo>
                  <a:pt x="19243" y="7110"/>
                </a:lnTo>
                <a:lnTo>
                  <a:pt x="19657" y="7753"/>
                </a:lnTo>
                <a:lnTo>
                  <a:pt x="19881" y="8119"/>
                </a:lnTo>
                <a:lnTo>
                  <a:pt x="19887" y="8130"/>
                </a:lnTo>
                <a:cubicBezTo>
                  <a:pt x="19892" y="8137"/>
                  <a:pt x="19897" y="8135"/>
                  <a:pt x="19901" y="8141"/>
                </a:cubicBezTo>
                <a:cubicBezTo>
                  <a:pt x="20046" y="8367"/>
                  <a:pt x="20172" y="8523"/>
                  <a:pt x="20295" y="8685"/>
                </a:cubicBezTo>
                <a:cubicBezTo>
                  <a:pt x="20552" y="8994"/>
                  <a:pt x="20681" y="9003"/>
                  <a:pt x="20743" y="8707"/>
                </a:cubicBezTo>
                <a:cubicBezTo>
                  <a:pt x="20893" y="7978"/>
                  <a:pt x="21600" y="474"/>
                  <a:pt x="21557" y="89"/>
                </a:cubicBezTo>
                <a:cubicBezTo>
                  <a:pt x="21556" y="76"/>
                  <a:pt x="21559" y="5"/>
                  <a:pt x="21557" y="0"/>
                </a:cubicBezTo>
                <a:close/>
              </a:path>
            </a:pathLst>
          </a:custGeom>
          <a:ln w="12700">
            <a:miter lim="400000"/>
          </a:ln>
        </p:spPr>
      </p:pic>
      <p:sp>
        <p:nvSpPr>
          <p:cNvPr id="163" name="Progress and attainment is monitored through termly pupil progress meetings. We will meet with you if we identify that your child is not making expected progress."/>
          <p:cNvSpPr txBox="1"/>
          <p:nvPr/>
        </p:nvSpPr>
        <p:spPr>
          <a:xfrm>
            <a:off x="1704634" y="3797464"/>
            <a:ext cx="8120377" cy="31357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3700">
                <a:latin typeface="Chalkboard SE Regular"/>
                <a:ea typeface="Chalkboard SE Regular"/>
                <a:cs typeface="Chalkboard SE Regular"/>
                <a:sym typeface="Chalkboard SE Regular"/>
              </a:defRPr>
            </a:lvl1pPr>
          </a:lstStyle>
          <a:p>
            <a:r>
              <a:t>Progress and attainment is monitored through termly pupil progress meetings. We will meet with you if we identify that your child is not making expected progress.</a:t>
            </a:r>
          </a:p>
        </p:txBody>
      </p:sp>
      <p:sp>
        <p:nvSpPr>
          <p:cNvPr id="164" name="Search"/>
          <p:cNvSpPr/>
          <p:nvPr/>
        </p:nvSpPr>
        <p:spPr>
          <a:xfrm>
            <a:off x="564640" y="7292835"/>
            <a:ext cx="1041335" cy="1220499"/>
          </a:xfrm>
          <a:custGeom>
            <a:avLst/>
            <a:gdLst/>
            <a:ahLst/>
            <a:cxnLst>
              <a:cxn ang="0">
                <a:pos x="wd2" y="hd2"/>
              </a:cxn>
              <a:cxn ang="5400000">
                <a:pos x="wd2" y="hd2"/>
              </a:cxn>
              <a:cxn ang="10800000">
                <a:pos x="wd2" y="hd2"/>
              </a:cxn>
              <a:cxn ang="16200000">
                <a:pos x="wd2" y="hd2"/>
              </a:cxn>
            </a:cxnLst>
            <a:rect l="0" t="0" r="r" b="b"/>
            <a:pathLst>
              <a:path w="20400" h="21502" extrusionOk="0">
                <a:moveTo>
                  <a:pt x="7928" y="4"/>
                </a:moveTo>
                <a:cubicBezTo>
                  <a:pt x="6343" y="54"/>
                  <a:pt x="4758" y="513"/>
                  <a:pt x="3383" y="1414"/>
                </a:cubicBezTo>
                <a:cubicBezTo>
                  <a:pt x="-286" y="3816"/>
                  <a:pt x="-1098" y="8454"/>
                  <a:pt x="1573" y="11753"/>
                </a:cubicBezTo>
                <a:cubicBezTo>
                  <a:pt x="3866" y="14587"/>
                  <a:pt x="8102" y="15587"/>
                  <a:pt x="11645" y="14130"/>
                </a:cubicBezTo>
                <a:lnTo>
                  <a:pt x="11895" y="14028"/>
                </a:lnTo>
                <a:lnTo>
                  <a:pt x="12039" y="14238"/>
                </a:lnTo>
                <a:cubicBezTo>
                  <a:pt x="12051" y="14256"/>
                  <a:pt x="12060" y="14269"/>
                  <a:pt x="12071" y="14282"/>
                </a:cubicBezTo>
                <a:lnTo>
                  <a:pt x="17686" y="21218"/>
                </a:lnTo>
                <a:cubicBezTo>
                  <a:pt x="17806" y="21366"/>
                  <a:pt x="17984" y="21464"/>
                  <a:pt x="18188" y="21493"/>
                </a:cubicBezTo>
                <a:cubicBezTo>
                  <a:pt x="18392" y="21522"/>
                  <a:pt x="18597" y="21479"/>
                  <a:pt x="18762" y="21371"/>
                </a:cubicBezTo>
                <a:lnTo>
                  <a:pt x="20082" y="20505"/>
                </a:lnTo>
                <a:cubicBezTo>
                  <a:pt x="20425" y="20281"/>
                  <a:pt x="20502" y="19847"/>
                  <a:pt x="20252" y="19538"/>
                </a:cubicBezTo>
                <a:lnTo>
                  <a:pt x="14637" y="12602"/>
                </a:lnTo>
                <a:cubicBezTo>
                  <a:pt x="14613" y="12572"/>
                  <a:pt x="14586" y="12546"/>
                  <a:pt x="14559" y="12521"/>
                </a:cubicBezTo>
                <a:lnTo>
                  <a:pt x="14359" y="12340"/>
                </a:lnTo>
                <a:lnTo>
                  <a:pt x="14540" y="12143"/>
                </a:lnTo>
                <a:cubicBezTo>
                  <a:pt x="16964" y="9533"/>
                  <a:pt x="17103" y="5790"/>
                  <a:pt x="14878" y="3042"/>
                </a:cubicBezTo>
                <a:cubicBezTo>
                  <a:pt x="13209" y="980"/>
                  <a:pt x="10569" y="-78"/>
                  <a:pt x="7928" y="4"/>
                </a:cubicBezTo>
                <a:close/>
                <a:moveTo>
                  <a:pt x="7952" y="1548"/>
                </a:moveTo>
                <a:cubicBezTo>
                  <a:pt x="8377" y="1533"/>
                  <a:pt x="8807" y="1556"/>
                  <a:pt x="9237" y="1617"/>
                </a:cubicBezTo>
                <a:cubicBezTo>
                  <a:pt x="10956" y="1861"/>
                  <a:pt x="12466" y="2690"/>
                  <a:pt x="13488" y="3952"/>
                </a:cubicBezTo>
                <a:cubicBezTo>
                  <a:pt x="15601" y="6562"/>
                  <a:pt x="14959" y="10231"/>
                  <a:pt x="12058" y="12131"/>
                </a:cubicBezTo>
                <a:cubicBezTo>
                  <a:pt x="10904" y="12887"/>
                  <a:pt x="9563" y="13250"/>
                  <a:pt x="8234" y="13250"/>
                </a:cubicBezTo>
                <a:cubicBezTo>
                  <a:pt x="6221" y="13250"/>
                  <a:pt x="4235" y="12415"/>
                  <a:pt x="2963" y="10843"/>
                </a:cubicBezTo>
                <a:cubicBezTo>
                  <a:pt x="850" y="8233"/>
                  <a:pt x="1491" y="4565"/>
                  <a:pt x="4393" y="2665"/>
                </a:cubicBezTo>
                <a:cubicBezTo>
                  <a:pt x="5446" y="1976"/>
                  <a:pt x="6677" y="1593"/>
                  <a:pt x="7952" y="1548"/>
                </a:cubicBezTo>
                <a:close/>
              </a:path>
            </a:pathLst>
          </a:custGeom>
          <a:solidFill>
            <a:srgbClr val="014248"/>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65" name="Needs are identified through our “raising a concern” forms."/>
          <p:cNvSpPr txBox="1"/>
          <p:nvPr/>
        </p:nvSpPr>
        <p:spPr>
          <a:xfrm>
            <a:off x="1785770" y="7374251"/>
            <a:ext cx="7958106" cy="13507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3700">
                <a:latin typeface="Chalkboard SE Regular"/>
                <a:ea typeface="Chalkboard SE Regular"/>
                <a:cs typeface="Chalkboard SE Regular"/>
                <a:sym typeface="Chalkboard SE Regular"/>
              </a:defRPr>
            </a:lvl1pPr>
          </a:lstStyle>
          <a:p>
            <a:r>
              <a:t>Needs are identified through our “raising a concern” forms. </a:t>
            </a:r>
          </a:p>
        </p:txBody>
      </p:sp>
      <p:sp>
        <p:nvSpPr>
          <p:cNvPr id="166" name="Paper Clip"/>
          <p:cNvSpPr/>
          <p:nvPr/>
        </p:nvSpPr>
        <p:spPr>
          <a:xfrm>
            <a:off x="780753" y="9784444"/>
            <a:ext cx="631869" cy="1655369"/>
          </a:xfrm>
          <a:custGeom>
            <a:avLst/>
            <a:gdLst/>
            <a:ahLst/>
            <a:cxnLst>
              <a:cxn ang="0">
                <a:pos x="wd2" y="hd2"/>
              </a:cxn>
              <a:cxn ang="5400000">
                <a:pos x="wd2" y="hd2"/>
              </a:cxn>
              <a:cxn ang="10800000">
                <a:pos x="wd2" y="hd2"/>
              </a:cxn>
              <a:cxn ang="16200000">
                <a:pos x="wd2" y="hd2"/>
              </a:cxn>
            </a:cxnLst>
            <a:rect l="0" t="0" r="r" b="b"/>
            <a:pathLst>
              <a:path w="21600" h="21587" extrusionOk="0">
                <a:moveTo>
                  <a:pt x="8320" y="1"/>
                </a:moveTo>
                <a:cubicBezTo>
                  <a:pt x="7923" y="-3"/>
                  <a:pt x="4263" y="-13"/>
                  <a:pt x="1919" y="849"/>
                </a:cubicBezTo>
                <a:cubicBezTo>
                  <a:pt x="644" y="1318"/>
                  <a:pt x="0" y="1941"/>
                  <a:pt x="0" y="2701"/>
                </a:cubicBezTo>
                <a:lnTo>
                  <a:pt x="0" y="18022"/>
                </a:lnTo>
                <a:cubicBezTo>
                  <a:pt x="0" y="18058"/>
                  <a:pt x="120" y="21587"/>
                  <a:pt x="10672" y="21587"/>
                </a:cubicBezTo>
                <a:cubicBezTo>
                  <a:pt x="14452" y="21587"/>
                  <a:pt x="21600" y="20874"/>
                  <a:pt x="21600" y="18177"/>
                </a:cubicBezTo>
                <a:lnTo>
                  <a:pt x="21600" y="5534"/>
                </a:lnTo>
                <a:cubicBezTo>
                  <a:pt x="21600" y="5247"/>
                  <a:pt x="20990" y="5015"/>
                  <a:pt x="20238" y="5015"/>
                </a:cubicBezTo>
                <a:cubicBezTo>
                  <a:pt x="19487" y="5015"/>
                  <a:pt x="18881" y="5247"/>
                  <a:pt x="18881" y="5534"/>
                </a:cubicBezTo>
                <a:lnTo>
                  <a:pt x="18881" y="18177"/>
                </a:lnTo>
                <a:cubicBezTo>
                  <a:pt x="18881" y="20510"/>
                  <a:pt x="11004" y="20548"/>
                  <a:pt x="10672" y="20548"/>
                </a:cubicBezTo>
                <a:cubicBezTo>
                  <a:pt x="3010" y="20548"/>
                  <a:pt x="2726" y="18278"/>
                  <a:pt x="2719" y="18022"/>
                </a:cubicBezTo>
                <a:lnTo>
                  <a:pt x="2719" y="2701"/>
                </a:lnTo>
                <a:cubicBezTo>
                  <a:pt x="2719" y="2229"/>
                  <a:pt x="3075" y="1870"/>
                  <a:pt x="3802" y="1601"/>
                </a:cubicBezTo>
                <a:cubicBezTo>
                  <a:pt x="5389" y="1014"/>
                  <a:pt x="8225" y="1039"/>
                  <a:pt x="8249" y="1040"/>
                </a:cubicBezTo>
                <a:lnTo>
                  <a:pt x="8298" y="1040"/>
                </a:lnTo>
                <a:cubicBezTo>
                  <a:pt x="10640" y="1040"/>
                  <a:pt x="12331" y="1244"/>
                  <a:pt x="13183" y="1628"/>
                </a:cubicBezTo>
                <a:cubicBezTo>
                  <a:pt x="14071" y="2030"/>
                  <a:pt x="13857" y="2528"/>
                  <a:pt x="13850" y="2544"/>
                </a:cubicBezTo>
                <a:lnTo>
                  <a:pt x="13828" y="2593"/>
                </a:lnTo>
                <a:lnTo>
                  <a:pt x="13828" y="13797"/>
                </a:lnTo>
                <a:cubicBezTo>
                  <a:pt x="13828" y="14163"/>
                  <a:pt x="13588" y="14429"/>
                  <a:pt x="13099" y="14612"/>
                </a:cubicBezTo>
                <a:cubicBezTo>
                  <a:pt x="12278" y="14919"/>
                  <a:pt x="10962" y="14913"/>
                  <a:pt x="10950" y="14914"/>
                </a:cubicBezTo>
                <a:lnTo>
                  <a:pt x="10902" y="14912"/>
                </a:lnTo>
                <a:cubicBezTo>
                  <a:pt x="9968" y="14912"/>
                  <a:pt x="9268" y="14822"/>
                  <a:pt x="8824" y="14642"/>
                </a:cubicBezTo>
                <a:cubicBezTo>
                  <a:pt x="8062" y="14335"/>
                  <a:pt x="8125" y="13836"/>
                  <a:pt x="8125" y="13835"/>
                </a:cubicBezTo>
                <a:lnTo>
                  <a:pt x="8130" y="8716"/>
                </a:lnTo>
                <a:cubicBezTo>
                  <a:pt x="8130" y="8430"/>
                  <a:pt x="7520" y="8197"/>
                  <a:pt x="6768" y="8197"/>
                </a:cubicBezTo>
                <a:cubicBezTo>
                  <a:pt x="6016" y="8197"/>
                  <a:pt x="5407" y="8430"/>
                  <a:pt x="5407" y="8716"/>
                </a:cubicBezTo>
                <a:lnTo>
                  <a:pt x="5407" y="13782"/>
                </a:lnTo>
                <a:cubicBezTo>
                  <a:pt x="5385" y="13948"/>
                  <a:pt x="5363" y="14748"/>
                  <a:pt x="6821" y="15346"/>
                </a:cubicBezTo>
                <a:cubicBezTo>
                  <a:pt x="7798" y="15746"/>
                  <a:pt x="9166" y="15949"/>
                  <a:pt x="10884" y="15951"/>
                </a:cubicBezTo>
                <a:cubicBezTo>
                  <a:pt x="11241" y="15954"/>
                  <a:pt x="13390" y="15949"/>
                  <a:pt x="14978" y="15364"/>
                </a:cubicBezTo>
                <a:cubicBezTo>
                  <a:pt x="16020" y="14980"/>
                  <a:pt x="16551" y="14453"/>
                  <a:pt x="16551" y="13797"/>
                </a:cubicBezTo>
                <a:lnTo>
                  <a:pt x="16551" y="2681"/>
                </a:lnTo>
                <a:cubicBezTo>
                  <a:pt x="16629" y="2456"/>
                  <a:pt x="16773" y="1656"/>
                  <a:pt x="15300" y="976"/>
                </a:cubicBezTo>
                <a:cubicBezTo>
                  <a:pt x="13903" y="330"/>
                  <a:pt x="11555" y="2"/>
                  <a:pt x="8320" y="1"/>
                </a:cubicBezTo>
                <a:close/>
              </a:path>
            </a:pathLst>
          </a:custGeom>
          <a:solidFill>
            <a:srgbClr val="014248"/>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67" name="Additional support will be reviewed and updated termly by class teachers, who will detail this in a class provision map. These are kept in the classroom so that all staff are able to know how to support individual children."/>
          <p:cNvSpPr txBox="1"/>
          <p:nvPr/>
        </p:nvSpPr>
        <p:spPr>
          <a:xfrm>
            <a:off x="1866905" y="8944538"/>
            <a:ext cx="7795835" cy="4325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3700">
                <a:latin typeface="Chalkboard SE Regular"/>
                <a:ea typeface="Chalkboard SE Regular"/>
                <a:cs typeface="Chalkboard SE Regular"/>
                <a:sym typeface="Chalkboard SE Regular"/>
              </a:defRPr>
            </a:lvl1pPr>
          </a:lstStyle>
          <a:p>
            <a:r>
              <a:t>Additional support will be reviewed and updated termly by class teachers, who will detail this in a class provision map. These are kept in the classroom so that all staff are able to know how to support individual children. </a:t>
            </a:r>
          </a:p>
        </p:txBody>
      </p:sp>
      <p:sp>
        <p:nvSpPr>
          <p:cNvPr id="168" name="Examples of in-class support used:"/>
          <p:cNvSpPr/>
          <p:nvPr/>
        </p:nvSpPr>
        <p:spPr>
          <a:xfrm>
            <a:off x="9957954" y="493060"/>
            <a:ext cx="7369012" cy="1184665"/>
          </a:xfrm>
          <a:prstGeom prst="roundRect">
            <a:avLst>
              <a:gd name="adj" fmla="val 10445"/>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Examples of in-class support used:</a:t>
            </a:r>
          </a:p>
        </p:txBody>
      </p:sp>
      <p:sp>
        <p:nvSpPr>
          <p:cNvPr id="169" name="High quality teaching…"/>
          <p:cNvSpPr txBox="1"/>
          <p:nvPr/>
        </p:nvSpPr>
        <p:spPr>
          <a:xfrm>
            <a:off x="9923671" y="1824920"/>
            <a:ext cx="7437578" cy="115082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400">
                <a:latin typeface="Chalkboard SE Regular"/>
                <a:ea typeface="Chalkboard SE Regular"/>
                <a:cs typeface="Chalkboard SE Regular"/>
                <a:sym typeface="Chalkboard SE Regular"/>
              </a:defRPr>
            </a:pPr>
            <a:r>
              <a:t>High quality teaching</a:t>
            </a:r>
          </a:p>
          <a:p>
            <a:pPr>
              <a:defRPr sz="2400">
                <a:latin typeface="Chalkboard SE Regular"/>
                <a:ea typeface="Chalkboard SE Regular"/>
                <a:cs typeface="Chalkboard SE Regular"/>
                <a:sym typeface="Chalkboard SE Regular"/>
              </a:defRPr>
            </a:pPr>
            <a:r>
              <a:t>Dyslexia friendly teaching approach </a:t>
            </a:r>
          </a:p>
          <a:p>
            <a:pPr>
              <a:defRPr sz="2400">
                <a:latin typeface="Chalkboard SE Regular"/>
                <a:ea typeface="Chalkboard SE Regular"/>
                <a:cs typeface="Chalkboard SE Regular"/>
                <a:sym typeface="Chalkboard SE Regular"/>
              </a:defRPr>
            </a:pPr>
            <a:r>
              <a:t>Visual supports (e.g. timetables, checklists, task breakdowns)</a:t>
            </a:r>
          </a:p>
          <a:p>
            <a:pPr>
              <a:defRPr sz="2400">
                <a:latin typeface="Chalkboard SE Regular"/>
                <a:ea typeface="Chalkboard SE Regular"/>
                <a:cs typeface="Chalkboard SE Regular"/>
                <a:sym typeface="Chalkboard SE Regular"/>
              </a:defRPr>
            </a:pPr>
            <a:r>
              <a:t>Pre and post teaching of strategies and vocabulary</a:t>
            </a:r>
          </a:p>
          <a:p>
            <a:pPr>
              <a:defRPr sz="2400">
                <a:latin typeface="Chalkboard SE Regular"/>
                <a:ea typeface="Chalkboard SE Regular"/>
                <a:cs typeface="Chalkboard SE Regular"/>
                <a:sym typeface="Chalkboard SE Regular"/>
              </a:defRPr>
            </a:pPr>
            <a:r>
              <a:t>Access to technology (e.g. iPad, voice recorder) </a:t>
            </a:r>
          </a:p>
          <a:p>
            <a:pPr>
              <a:defRPr sz="2400">
                <a:latin typeface="Chalkboard SE Regular"/>
                <a:ea typeface="Chalkboard SE Regular"/>
                <a:cs typeface="Chalkboard SE Regular"/>
                <a:sym typeface="Chalkboard SE Regular"/>
              </a:defRPr>
            </a:pPr>
            <a:r>
              <a:t>Additional adult input/support in class (through group work or 1:1)</a:t>
            </a:r>
          </a:p>
          <a:p>
            <a:pPr>
              <a:defRPr sz="2400">
                <a:latin typeface="Chalkboard SE Regular"/>
                <a:ea typeface="Chalkboard SE Regular"/>
                <a:cs typeface="Chalkboard SE Regular"/>
                <a:sym typeface="Chalkboard SE Regular"/>
              </a:defRPr>
            </a:pPr>
            <a:r>
              <a:t>Scaffolded/modelled/differentiated tasks (access to an individualised curriculum in instances of severe SEND)</a:t>
            </a:r>
          </a:p>
          <a:p>
            <a:pPr>
              <a:defRPr sz="2400">
                <a:latin typeface="Chalkboard SE Regular"/>
                <a:ea typeface="Chalkboard SE Regular"/>
                <a:cs typeface="Chalkboard SE Regular"/>
                <a:sym typeface="Chalkboard SE Regular"/>
              </a:defRPr>
            </a:pPr>
            <a:r>
              <a:t>Speech and language strategies (e.g. Colourful Semantics, Shape Coding)</a:t>
            </a:r>
          </a:p>
          <a:p>
            <a:pPr>
              <a:defRPr sz="2400">
                <a:latin typeface="Chalkboard SE Regular"/>
                <a:ea typeface="Chalkboard SE Regular"/>
                <a:cs typeface="Chalkboard SE Regular"/>
                <a:sym typeface="Chalkboard SE Regular"/>
              </a:defRPr>
            </a:pPr>
            <a:r>
              <a:t>Accessibility resources (e.g. writing slopes, pencil grips, wobble cushions</a:t>
            </a:r>
          </a:p>
          <a:p>
            <a:pPr>
              <a:defRPr sz="2400">
                <a:latin typeface="Chalkboard SE Regular"/>
                <a:ea typeface="Chalkboard SE Regular"/>
                <a:cs typeface="Chalkboard SE Regular"/>
                <a:sym typeface="Chalkboard SE Regular"/>
              </a:defRPr>
            </a:pPr>
            <a:r>
              <a:t>Physical resources (manipulatives)</a:t>
            </a:r>
          </a:p>
        </p:txBody>
      </p:sp>
      <p:sp>
        <p:nvSpPr>
          <p:cNvPr id="170" name="Interventions:"/>
          <p:cNvSpPr/>
          <p:nvPr/>
        </p:nvSpPr>
        <p:spPr>
          <a:xfrm>
            <a:off x="19581090" y="472379"/>
            <a:ext cx="3308620" cy="1226028"/>
          </a:xfrm>
          <a:prstGeom prst="roundRect">
            <a:avLst>
              <a:gd name="adj" fmla="val 9593"/>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Interventions:</a:t>
            </a:r>
          </a:p>
        </p:txBody>
      </p:sp>
      <p:pic>
        <p:nvPicPr>
          <p:cNvPr id="171" name="Image" descr="Image"/>
          <p:cNvPicPr>
            <a:picLocks noChangeAspect="1"/>
          </p:cNvPicPr>
          <p:nvPr/>
        </p:nvPicPr>
        <p:blipFill>
          <a:blip r:embed="rId3"/>
          <a:srcRect l="2319" t="11393" r="21958"/>
          <a:stretch>
            <a:fillRect/>
          </a:stretch>
        </p:blipFill>
        <p:spPr>
          <a:xfrm rot="3425317">
            <a:off x="21654239" y="9827884"/>
            <a:ext cx="1826427" cy="1602900"/>
          </a:xfrm>
          <a:custGeom>
            <a:avLst/>
            <a:gdLst/>
            <a:ahLst/>
            <a:cxnLst>
              <a:cxn ang="0">
                <a:pos x="wd2" y="hd2"/>
              </a:cxn>
              <a:cxn ang="5400000">
                <a:pos x="wd2" y="hd2"/>
              </a:cxn>
              <a:cxn ang="10800000">
                <a:pos x="wd2" y="hd2"/>
              </a:cxn>
              <a:cxn ang="16200000">
                <a:pos x="wd2" y="hd2"/>
              </a:cxn>
            </a:cxnLst>
            <a:rect l="0" t="0" r="r" b="b"/>
            <a:pathLst>
              <a:path w="21595" h="21600" extrusionOk="0">
                <a:moveTo>
                  <a:pt x="19869" y="0"/>
                </a:moveTo>
                <a:lnTo>
                  <a:pt x="16340" y="128"/>
                </a:lnTo>
                <a:cubicBezTo>
                  <a:pt x="15284" y="167"/>
                  <a:pt x="13957" y="204"/>
                  <a:pt x="12590" y="235"/>
                </a:cubicBezTo>
                <a:cubicBezTo>
                  <a:pt x="12538" y="243"/>
                  <a:pt x="12482" y="242"/>
                  <a:pt x="12426" y="241"/>
                </a:cubicBezTo>
                <a:cubicBezTo>
                  <a:pt x="10224" y="289"/>
                  <a:pt x="7904" y="324"/>
                  <a:pt x="6222" y="326"/>
                </a:cubicBezTo>
                <a:cubicBezTo>
                  <a:pt x="3450" y="330"/>
                  <a:pt x="916" y="405"/>
                  <a:pt x="591" y="497"/>
                </a:cubicBezTo>
                <a:lnTo>
                  <a:pt x="0" y="668"/>
                </a:lnTo>
                <a:lnTo>
                  <a:pt x="160" y="8963"/>
                </a:lnTo>
                <a:cubicBezTo>
                  <a:pt x="247" y="13525"/>
                  <a:pt x="318" y="17827"/>
                  <a:pt x="319" y="18525"/>
                </a:cubicBezTo>
                <a:cubicBezTo>
                  <a:pt x="321" y="19677"/>
                  <a:pt x="391" y="19825"/>
                  <a:pt x="1061" y="20113"/>
                </a:cubicBezTo>
                <a:cubicBezTo>
                  <a:pt x="1555" y="20326"/>
                  <a:pt x="1797" y="20619"/>
                  <a:pt x="1797" y="21012"/>
                </a:cubicBezTo>
                <a:cubicBezTo>
                  <a:pt x="1797" y="21578"/>
                  <a:pt x="1991" y="21599"/>
                  <a:pt x="10746" y="21600"/>
                </a:cubicBezTo>
                <a:cubicBezTo>
                  <a:pt x="15945" y="21599"/>
                  <a:pt x="18611" y="21584"/>
                  <a:pt x="19878" y="21504"/>
                </a:cubicBezTo>
                <a:cubicBezTo>
                  <a:pt x="20824" y="21433"/>
                  <a:pt x="20971" y="21312"/>
                  <a:pt x="20971" y="21097"/>
                </a:cubicBezTo>
                <a:cubicBezTo>
                  <a:pt x="20971" y="20820"/>
                  <a:pt x="21087" y="20462"/>
                  <a:pt x="21225" y="20306"/>
                </a:cubicBezTo>
                <a:cubicBezTo>
                  <a:pt x="21416" y="20087"/>
                  <a:pt x="21600" y="11466"/>
                  <a:pt x="21595" y="5824"/>
                </a:cubicBezTo>
                <a:cubicBezTo>
                  <a:pt x="21594" y="3943"/>
                  <a:pt x="21570" y="2391"/>
                  <a:pt x="21520" y="1594"/>
                </a:cubicBezTo>
                <a:lnTo>
                  <a:pt x="21516" y="1524"/>
                </a:lnTo>
                <a:cubicBezTo>
                  <a:pt x="21508" y="1420"/>
                  <a:pt x="21502" y="1322"/>
                  <a:pt x="21497" y="1219"/>
                </a:cubicBezTo>
                <a:lnTo>
                  <a:pt x="21455" y="540"/>
                </a:lnTo>
                <a:cubicBezTo>
                  <a:pt x="21435" y="426"/>
                  <a:pt x="21413" y="332"/>
                  <a:pt x="21394" y="251"/>
                </a:cubicBezTo>
                <a:cubicBezTo>
                  <a:pt x="21297" y="52"/>
                  <a:pt x="21090" y="27"/>
                  <a:pt x="20619" y="27"/>
                </a:cubicBezTo>
                <a:cubicBezTo>
                  <a:pt x="20527" y="27"/>
                  <a:pt x="20440" y="14"/>
                  <a:pt x="20352" y="5"/>
                </a:cubicBezTo>
                <a:cubicBezTo>
                  <a:pt x="20187" y="3"/>
                  <a:pt x="20066" y="1"/>
                  <a:pt x="19869" y="0"/>
                </a:cubicBezTo>
                <a:close/>
              </a:path>
            </a:pathLst>
          </a:custGeom>
          <a:ln w="12700">
            <a:miter lim="400000"/>
          </a:ln>
        </p:spPr>
      </p:pic>
      <p:pic>
        <p:nvPicPr>
          <p:cNvPr id="172" name="Image" descr="Image"/>
          <p:cNvPicPr>
            <a:picLocks noChangeAspect="1"/>
          </p:cNvPicPr>
          <p:nvPr/>
        </p:nvPicPr>
        <p:blipFill>
          <a:blip r:embed="rId4"/>
          <a:srcRect l="17733" t="25546" r="18281" b="25221"/>
          <a:stretch>
            <a:fillRect/>
          </a:stretch>
        </p:blipFill>
        <p:spPr>
          <a:xfrm flipH="1">
            <a:off x="22065382" y="12220384"/>
            <a:ext cx="1769966" cy="1361882"/>
          </a:xfrm>
          <a:custGeom>
            <a:avLst/>
            <a:gdLst/>
            <a:ahLst/>
            <a:cxnLst>
              <a:cxn ang="0">
                <a:pos x="wd2" y="hd2"/>
              </a:cxn>
              <a:cxn ang="5400000">
                <a:pos x="wd2" y="hd2"/>
              </a:cxn>
              <a:cxn ang="10800000">
                <a:pos x="wd2" y="hd2"/>
              </a:cxn>
              <a:cxn ang="16200000">
                <a:pos x="wd2" y="hd2"/>
              </a:cxn>
            </a:cxnLst>
            <a:rect l="0" t="0" r="r" b="b"/>
            <a:pathLst>
              <a:path w="21496" h="21565" extrusionOk="0">
                <a:moveTo>
                  <a:pt x="8458" y="0"/>
                </a:moveTo>
                <a:lnTo>
                  <a:pt x="4501" y="842"/>
                </a:lnTo>
                <a:lnTo>
                  <a:pt x="539" y="1691"/>
                </a:lnTo>
                <a:lnTo>
                  <a:pt x="655" y="4695"/>
                </a:lnTo>
                <a:cubicBezTo>
                  <a:pt x="717" y="6350"/>
                  <a:pt x="820" y="8760"/>
                  <a:pt x="881" y="10043"/>
                </a:cubicBezTo>
                <a:lnTo>
                  <a:pt x="992" y="12374"/>
                </a:lnTo>
                <a:lnTo>
                  <a:pt x="1941" y="13857"/>
                </a:lnTo>
                <a:cubicBezTo>
                  <a:pt x="2391" y="14563"/>
                  <a:pt x="2621" y="14980"/>
                  <a:pt x="2679" y="15221"/>
                </a:cubicBezTo>
                <a:cubicBezTo>
                  <a:pt x="2702" y="15251"/>
                  <a:pt x="2775" y="15364"/>
                  <a:pt x="2785" y="15372"/>
                </a:cubicBezTo>
                <a:cubicBezTo>
                  <a:pt x="2835" y="15412"/>
                  <a:pt x="2854" y="15488"/>
                  <a:pt x="2828" y="15542"/>
                </a:cubicBezTo>
                <a:cubicBezTo>
                  <a:pt x="2802" y="15597"/>
                  <a:pt x="2812" y="15612"/>
                  <a:pt x="2852" y="15579"/>
                </a:cubicBezTo>
                <a:cubicBezTo>
                  <a:pt x="2892" y="15547"/>
                  <a:pt x="2983" y="15639"/>
                  <a:pt x="3050" y="15774"/>
                </a:cubicBezTo>
                <a:cubicBezTo>
                  <a:pt x="3117" y="15910"/>
                  <a:pt x="3301" y="16218"/>
                  <a:pt x="3460" y="16465"/>
                </a:cubicBezTo>
                <a:cubicBezTo>
                  <a:pt x="3817" y="17022"/>
                  <a:pt x="3854" y="17161"/>
                  <a:pt x="3725" y="17402"/>
                </a:cubicBezTo>
                <a:cubicBezTo>
                  <a:pt x="3668" y="17507"/>
                  <a:pt x="3631" y="17680"/>
                  <a:pt x="3643" y="17785"/>
                </a:cubicBezTo>
                <a:cubicBezTo>
                  <a:pt x="3651" y="17855"/>
                  <a:pt x="3631" y="17920"/>
                  <a:pt x="3604" y="17974"/>
                </a:cubicBezTo>
                <a:cubicBezTo>
                  <a:pt x="3589" y="18031"/>
                  <a:pt x="3571" y="18071"/>
                  <a:pt x="3546" y="18081"/>
                </a:cubicBezTo>
                <a:cubicBezTo>
                  <a:pt x="3496" y="18101"/>
                  <a:pt x="3423" y="18110"/>
                  <a:pt x="3359" y="18125"/>
                </a:cubicBezTo>
                <a:cubicBezTo>
                  <a:pt x="3142" y="18207"/>
                  <a:pt x="2868" y="18277"/>
                  <a:pt x="2838" y="18238"/>
                </a:cubicBezTo>
                <a:cubicBezTo>
                  <a:pt x="2820" y="18214"/>
                  <a:pt x="2811" y="18030"/>
                  <a:pt x="2809" y="17835"/>
                </a:cubicBezTo>
                <a:cubicBezTo>
                  <a:pt x="2805" y="17788"/>
                  <a:pt x="2798" y="17765"/>
                  <a:pt x="2795" y="17710"/>
                </a:cubicBezTo>
                <a:cubicBezTo>
                  <a:pt x="2784" y="17513"/>
                  <a:pt x="2749" y="17296"/>
                  <a:pt x="2698" y="17194"/>
                </a:cubicBezTo>
                <a:cubicBezTo>
                  <a:pt x="2624" y="17047"/>
                  <a:pt x="2612" y="16960"/>
                  <a:pt x="2664" y="16918"/>
                </a:cubicBezTo>
                <a:cubicBezTo>
                  <a:pt x="2791" y="16816"/>
                  <a:pt x="2670" y="15800"/>
                  <a:pt x="2505" y="15586"/>
                </a:cubicBezTo>
                <a:cubicBezTo>
                  <a:pt x="2491" y="15567"/>
                  <a:pt x="2479" y="15556"/>
                  <a:pt x="2467" y="15542"/>
                </a:cubicBezTo>
                <a:cubicBezTo>
                  <a:pt x="2279" y="15601"/>
                  <a:pt x="2090" y="15599"/>
                  <a:pt x="1917" y="15548"/>
                </a:cubicBezTo>
                <a:cubicBezTo>
                  <a:pt x="1699" y="15617"/>
                  <a:pt x="1540" y="15640"/>
                  <a:pt x="1517" y="15592"/>
                </a:cubicBezTo>
                <a:cubicBezTo>
                  <a:pt x="1505" y="15566"/>
                  <a:pt x="1489" y="15368"/>
                  <a:pt x="1474" y="15234"/>
                </a:cubicBezTo>
                <a:cubicBezTo>
                  <a:pt x="1420" y="15153"/>
                  <a:pt x="1378" y="15065"/>
                  <a:pt x="1363" y="14963"/>
                </a:cubicBezTo>
                <a:cubicBezTo>
                  <a:pt x="1193" y="13781"/>
                  <a:pt x="380" y="14000"/>
                  <a:pt x="380" y="15227"/>
                </a:cubicBezTo>
                <a:cubicBezTo>
                  <a:pt x="380" y="15390"/>
                  <a:pt x="365" y="15548"/>
                  <a:pt x="346" y="15692"/>
                </a:cubicBezTo>
                <a:cubicBezTo>
                  <a:pt x="353" y="15710"/>
                  <a:pt x="353" y="15735"/>
                  <a:pt x="360" y="15749"/>
                </a:cubicBezTo>
                <a:cubicBezTo>
                  <a:pt x="464" y="15955"/>
                  <a:pt x="466" y="15977"/>
                  <a:pt x="346" y="16032"/>
                </a:cubicBezTo>
                <a:cubicBezTo>
                  <a:pt x="326" y="16041"/>
                  <a:pt x="289" y="16066"/>
                  <a:pt x="259" y="16088"/>
                </a:cubicBezTo>
                <a:cubicBezTo>
                  <a:pt x="259" y="16089"/>
                  <a:pt x="259" y="16094"/>
                  <a:pt x="259" y="16095"/>
                </a:cubicBezTo>
                <a:cubicBezTo>
                  <a:pt x="236" y="16156"/>
                  <a:pt x="213" y="16199"/>
                  <a:pt x="187" y="16220"/>
                </a:cubicBezTo>
                <a:cubicBezTo>
                  <a:pt x="-104" y="16455"/>
                  <a:pt x="-42" y="17496"/>
                  <a:pt x="283" y="17848"/>
                </a:cubicBezTo>
                <a:cubicBezTo>
                  <a:pt x="301" y="17867"/>
                  <a:pt x="315" y="17903"/>
                  <a:pt x="332" y="17930"/>
                </a:cubicBezTo>
                <a:cubicBezTo>
                  <a:pt x="580" y="17998"/>
                  <a:pt x="601" y="18065"/>
                  <a:pt x="491" y="18345"/>
                </a:cubicBezTo>
                <a:cubicBezTo>
                  <a:pt x="538" y="18543"/>
                  <a:pt x="568" y="18770"/>
                  <a:pt x="568" y="18986"/>
                </a:cubicBezTo>
                <a:cubicBezTo>
                  <a:pt x="568" y="19652"/>
                  <a:pt x="655" y="19826"/>
                  <a:pt x="1002" y="19891"/>
                </a:cubicBezTo>
                <a:cubicBezTo>
                  <a:pt x="1081" y="19905"/>
                  <a:pt x="1148" y="19943"/>
                  <a:pt x="1214" y="19991"/>
                </a:cubicBezTo>
                <a:lnTo>
                  <a:pt x="1368" y="19979"/>
                </a:lnTo>
                <a:lnTo>
                  <a:pt x="1378" y="20167"/>
                </a:lnTo>
                <a:cubicBezTo>
                  <a:pt x="1435" y="20257"/>
                  <a:pt x="1479" y="20360"/>
                  <a:pt x="1493" y="20475"/>
                </a:cubicBezTo>
                <a:cubicBezTo>
                  <a:pt x="1527" y="20750"/>
                  <a:pt x="1592" y="21123"/>
                  <a:pt x="1638" y="21305"/>
                </a:cubicBezTo>
                <a:cubicBezTo>
                  <a:pt x="1684" y="21486"/>
                  <a:pt x="1915" y="21600"/>
                  <a:pt x="2154" y="21556"/>
                </a:cubicBezTo>
                <a:cubicBezTo>
                  <a:pt x="2485" y="21495"/>
                  <a:pt x="2605" y="21272"/>
                  <a:pt x="2679" y="20601"/>
                </a:cubicBezTo>
                <a:cubicBezTo>
                  <a:pt x="2696" y="20445"/>
                  <a:pt x="2713" y="20335"/>
                  <a:pt x="2732" y="20230"/>
                </a:cubicBezTo>
                <a:lnTo>
                  <a:pt x="2732" y="19979"/>
                </a:lnTo>
                <a:lnTo>
                  <a:pt x="2375" y="19784"/>
                </a:lnTo>
                <a:cubicBezTo>
                  <a:pt x="2050" y="19611"/>
                  <a:pt x="1996" y="19607"/>
                  <a:pt x="1855" y="19727"/>
                </a:cubicBezTo>
                <a:cubicBezTo>
                  <a:pt x="1611" y="19935"/>
                  <a:pt x="1480" y="19821"/>
                  <a:pt x="1570" y="19482"/>
                </a:cubicBezTo>
                <a:cubicBezTo>
                  <a:pt x="1625" y="19276"/>
                  <a:pt x="1625" y="19138"/>
                  <a:pt x="1561" y="18935"/>
                </a:cubicBezTo>
                <a:cubicBezTo>
                  <a:pt x="1453" y="18596"/>
                  <a:pt x="1571" y="18360"/>
                  <a:pt x="1696" y="18665"/>
                </a:cubicBezTo>
                <a:cubicBezTo>
                  <a:pt x="1798" y="18914"/>
                  <a:pt x="2288" y="18918"/>
                  <a:pt x="2669" y="18678"/>
                </a:cubicBezTo>
                <a:cubicBezTo>
                  <a:pt x="2819" y="18583"/>
                  <a:pt x="2955" y="18540"/>
                  <a:pt x="2973" y="18577"/>
                </a:cubicBezTo>
                <a:cubicBezTo>
                  <a:pt x="2991" y="18614"/>
                  <a:pt x="3014" y="18912"/>
                  <a:pt x="3021" y="19243"/>
                </a:cubicBezTo>
                <a:cubicBezTo>
                  <a:pt x="3027" y="19511"/>
                  <a:pt x="3043" y="19673"/>
                  <a:pt x="3084" y="19790"/>
                </a:cubicBezTo>
                <a:cubicBezTo>
                  <a:pt x="3145" y="19788"/>
                  <a:pt x="3206" y="19790"/>
                  <a:pt x="3291" y="19803"/>
                </a:cubicBezTo>
                <a:cubicBezTo>
                  <a:pt x="3658" y="19858"/>
                  <a:pt x="3868" y="19723"/>
                  <a:pt x="4024" y="19344"/>
                </a:cubicBezTo>
                <a:cubicBezTo>
                  <a:pt x="4180" y="18963"/>
                  <a:pt x="4343" y="18849"/>
                  <a:pt x="4462" y="18935"/>
                </a:cubicBezTo>
                <a:cubicBezTo>
                  <a:pt x="4523" y="18927"/>
                  <a:pt x="4630" y="18849"/>
                  <a:pt x="4713" y="18747"/>
                </a:cubicBezTo>
                <a:cubicBezTo>
                  <a:pt x="4855" y="18573"/>
                  <a:pt x="4872" y="18467"/>
                  <a:pt x="4872" y="17804"/>
                </a:cubicBezTo>
                <a:cubicBezTo>
                  <a:pt x="4872" y="17185"/>
                  <a:pt x="4892" y="17043"/>
                  <a:pt x="4992" y="16975"/>
                </a:cubicBezTo>
                <a:cubicBezTo>
                  <a:pt x="5132" y="16880"/>
                  <a:pt x="6512" y="16427"/>
                  <a:pt x="6790" y="16384"/>
                </a:cubicBezTo>
                <a:cubicBezTo>
                  <a:pt x="6893" y="16368"/>
                  <a:pt x="6978" y="16349"/>
                  <a:pt x="6978" y="16340"/>
                </a:cubicBezTo>
                <a:cubicBezTo>
                  <a:pt x="6978" y="16323"/>
                  <a:pt x="7012" y="16309"/>
                  <a:pt x="7393" y="16189"/>
                </a:cubicBezTo>
                <a:cubicBezTo>
                  <a:pt x="7700" y="16092"/>
                  <a:pt x="8013" y="16093"/>
                  <a:pt x="8015" y="16195"/>
                </a:cubicBezTo>
                <a:cubicBezTo>
                  <a:pt x="8015" y="16245"/>
                  <a:pt x="7671" y="16460"/>
                  <a:pt x="7253" y="16673"/>
                </a:cubicBezTo>
                <a:cubicBezTo>
                  <a:pt x="6835" y="16886"/>
                  <a:pt x="6364" y="17139"/>
                  <a:pt x="6207" y="17232"/>
                </a:cubicBezTo>
                <a:cubicBezTo>
                  <a:pt x="6050" y="17326"/>
                  <a:pt x="5843" y="17432"/>
                  <a:pt x="5744" y="17465"/>
                </a:cubicBezTo>
                <a:cubicBezTo>
                  <a:pt x="5581" y="17518"/>
                  <a:pt x="5561" y="17564"/>
                  <a:pt x="5561" y="17955"/>
                </a:cubicBezTo>
                <a:cubicBezTo>
                  <a:pt x="5561" y="18193"/>
                  <a:pt x="5546" y="18449"/>
                  <a:pt x="5523" y="18527"/>
                </a:cubicBezTo>
                <a:cubicBezTo>
                  <a:pt x="5467" y="18717"/>
                  <a:pt x="5862" y="19192"/>
                  <a:pt x="6082" y="19206"/>
                </a:cubicBezTo>
                <a:cubicBezTo>
                  <a:pt x="6212" y="19093"/>
                  <a:pt x="6375" y="18978"/>
                  <a:pt x="6631" y="18835"/>
                </a:cubicBezTo>
                <a:cubicBezTo>
                  <a:pt x="7754" y="18207"/>
                  <a:pt x="7838" y="18219"/>
                  <a:pt x="8058" y="18973"/>
                </a:cubicBezTo>
                <a:cubicBezTo>
                  <a:pt x="8301" y="19807"/>
                  <a:pt x="8688" y="19761"/>
                  <a:pt x="10227" y="18734"/>
                </a:cubicBezTo>
                <a:lnTo>
                  <a:pt x="11519" y="17873"/>
                </a:lnTo>
                <a:lnTo>
                  <a:pt x="11837" y="18508"/>
                </a:lnTo>
                <a:cubicBezTo>
                  <a:pt x="12054" y="18941"/>
                  <a:pt x="12283" y="19106"/>
                  <a:pt x="12565" y="19036"/>
                </a:cubicBezTo>
                <a:cubicBezTo>
                  <a:pt x="12671" y="19009"/>
                  <a:pt x="13049" y="18767"/>
                  <a:pt x="13562" y="18407"/>
                </a:cubicBezTo>
                <a:cubicBezTo>
                  <a:pt x="13554" y="18395"/>
                  <a:pt x="13545" y="18385"/>
                  <a:pt x="13538" y="18370"/>
                </a:cubicBezTo>
                <a:cubicBezTo>
                  <a:pt x="13476" y="18239"/>
                  <a:pt x="13506" y="18067"/>
                  <a:pt x="13606" y="17986"/>
                </a:cubicBezTo>
                <a:cubicBezTo>
                  <a:pt x="13706" y="17906"/>
                  <a:pt x="13843" y="17944"/>
                  <a:pt x="13905" y="18074"/>
                </a:cubicBezTo>
                <a:cubicBezTo>
                  <a:pt x="13915" y="18097"/>
                  <a:pt x="13919" y="18119"/>
                  <a:pt x="13924" y="18143"/>
                </a:cubicBezTo>
                <a:cubicBezTo>
                  <a:pt x="14451" y="17765"/>
                  <a:pt x="15048" y="17328"/>
                  <a:pt x="15698" y="16824"/>
                </a:cubicBezTo>
                <a:cubicBezTo>
                  <a:pt x="17837" y="15165"/>
                  <a:pt x="18413" y="14600"/>
                  <a:pt x="18416" y="14178"/>
                </a:cubicBezTo>
                <a:cubicBezTo>
                  <a:pt x="18418" y="13883"/>
                  <a:pt x="18287" y="13575"/>
                  <a:pt x="18122" y="13493"/>
                </a:cubicBezTo>
                <a:cubicBezTo>
                  <a:pt x="17954" y="13409"/>
                  <a:pt x="17892" y="13316"/>
                  <a:pt x="17910" y="13223"/>
                </a:cubicBezTo>
                <a:cubicBezTo>
                  <a:pt x="17861" y="13103"/>
                  <a:pt x="17958" y="13014"/>
                  <a:pt x="18175" y="12965"/>
                </a:cubicBezTo>
                <a:cubicBezTo>
                  <a:pt x="18407" y="12840"/>
                  <a:pt x="18780" y="12715"/>
                  <a:pt x="19298" y="12588"/>
                </a:cubicBezTo>
                <a:cubicBezTo>
                  <a:pt x="20512" y="12289"/>
                  <a:pt x="20556" y="12251"/>
                  <a:pt x="20503" y="11589"/>
                </a:cubicBezTo>
                <a:cubicBezTo>
                  <a:pt x="20491" y="11445"/>
                  <a:pt x="20506" y="11282"/>
                  <a:pt x="20527" y="11124"/>
                </a:cubicBezTo>
                <a:cubicBezTo>
                  <a:pt x="20513" y="11105"/>
                  <a:pt x="20501" y="11093"/>
                  <a:pt x="20484" y="11073"/>
                </a:cubicBezTo>
                <a:lnTo>
                  <a:pt x="20228" y="10765"/>
                </a:lnTo>
                <a:lnTo>
                  <a:pt x="20397" y="10677"/>
                </a:lnTo>
                <a:cubicBezTo>
                  <a:pt x="20470" y="10638"/>
                  <a:pt x="20583" y="10602"/>
                  <a:pt x="20677" y="10571"/>
                </a:cubicBezTo>
                <a:cubicBezTo>
                  <a:pt x="20691" y="10539"/>
                  <a:pt x="20704" y="10495"/>
                  <a:pt x="20720" y="10470"/>
                </a:cubicBezTo>
                <a:cubicBezTo>
                  <a:pt x="20938" y="10128"/>
                  <a:pt x="20945" y="9948"/>
                  <a:pt x="20759" y="9559"/>
                </a:cubicBezTo>
                <a:cubicBezTo>
                  <a:pt x="20568" y="9162"/>
                  <a:pt x="20582" y="9050"/>
                  <a:pt x="20821" y="8930"/>
                </a:cubicBezTo>
                <a:cubicBezTo>
                  <a:pt x="21169" y="8756"/>
                  <a:pt x="21196" y="8069"/>
                  <a:pt x="20884" y="7642"/>
                </a:cubicBezTo>
                <a:cubicBezTo>
                  <a:pt x="20835" y="7579"/>
                  <a:pt x="20807" y="7537"/>
                  <a:pt x="20792" y="7497"/>
                </a:cubicBezTo>
                <a:cubicBezTo>
                  <a:pt x="20784" y="7480"/>
                  <a:pt x="20777" y="7463"/>
                  <a:pt x="20773" y="7447"/>
                </a:cubicBezTo>
                <a:cubicBezTo>
                  <a:pt x="20773" y="7445"/>
                  <a:pt x="20772" y="7436"/>
                  <a:pt x="20773" y="7435"/>
                </a:cubicBezTo>
                <a:cubicBezTo>
                  <a:pt x="20773" y="7434"/>
                  <a:pt x="20773" y="7429"/>
                  <a:pt x="20773" y="7428"/>
                </a:cubicBezTo>
                <a:cubicBezTo>
                  <a:pt x="20752" y="7318"/>
                  <a:pt x="20838" y="7249"/>
                  <a:pt x="21067" y="7171"/>
                </a:cubicBezTo>
                <a:cubicBezTo>
                  <a:pt x="21303" y="7090"/>
                  <a:pt x="21496" y="6884"/>
                  <a:pt x="21496" y="6712"/>
                </a:cubicBezTo>
                <a:cubicBezTo>
                  <a:pt x="21496" y="6539"/>
                  <a:pt x="20525" y="5634"/>
                  <a:pt x="19337" y="4701"/>
                </a:cubicBezTo>
                <a:lnTo>
                  <a:pt x="17177" y="3004"/>
                </a:lnTo>
                <a:lnTo>
                  <a:pt x="14912" y="3488"/>
                </a:lnTo>
                <a:cubicBezTo>
                  <a:pt x="13309" y="3831"/>
                  <a:pt x="12594" y="3892"/>
                  <a:pt x="12473" y="3702"/>
                </a:cubicBezTo>
                <a:cubicBezTo>
                  <a:pt x="12379" y="3553"/>
                  <a:pt x="11434" y="2660"/>
                  <a:pt x="10376" y="1716"/>
                </a:cubicBezTo>
                <a:lnTo>
                  <a:pt x="8458" y="0"/>
                </a:lnTo>
                <a:close/>
                <a:moveTo>
                  <a:pt x="17722" y="13122"/>
                </a:moveTo>
                <a:cubicBezTo>
                  <a:pt x="17764" y="13130"/>
                  <a:pt x="17789" y="13144"/>
                  <a:pt x="17799" y="13166"/>
                </a:cubicBezTo>
                <a:cubicBezTo>
                  <a:pt x="17841" y="13255"/>
                  <a:pt x="17307" y="13743"/>
                  <a:pt x="16637" y="14216"/>
                </a:cubicBezTo>
                <a:cubicBezTo>
                  <a:pt x="16448" y="14350"/>
                  <a:pt x="16133" y="14574"/>
                  <a:pt x="15943" y="14718"/>
                </a:cubicBezTo>
                <a:cubicBezTo>
                  <a:pt x="15754" y="14862"/>
                  <a:pt x="15578" y="14981"/>
                  <a:pt x="15548" y="14982"/>
                </a:cubicBezTo>
                <a:cubicBezTo>
                  <a:pt x="15482" y="14985"/>
                  <a:pt x="15440" y="14840"/>
                  <a:pt x="15413" y="14498"/>
                </a:cubicBezTo>
                <a:cubicBezTo>
                  <a:pt x="15397" y="14286"/>
                  <a:pt x="15338" y="14202"/>
                  <a:pt x="15100" y="14071"/>
                </a:cubicBezTo>
                <a:lnTo>
                  <a:pt x="14806" y="13914"/>
                </a:lnTo>
                <a:lnTo>
                  <a:pt x="14256" y="14285"/>
                </a:lnTo>
                <a:cubicBezTo>
                  <a:pt x="13911" y="14519"/>
                  <a:pt x="13679" y="14627"/>
                  <a:pt x="13639" y="14574"/>
                </a:cubicBezTo>
                <a:cubicBezTo>
                  <a:pt x="13605" y="14527"/>
                  <a:pt x="13565" y="14345"/>
                  <a:pt x="13553" y="14172"/>
                </a:cubicBezTo>
                <a:lnTo>
                  <a:pt x="13533" y="13857"/>
                </a:lnTo>
                <a:lnTo>
                  <a:pt x="13842" y="13857"/>
                </a:lnTo>
                <a:cubicBezTo>
                  <a:pt x="14013" y="13856"/>
                  <a:pt x="14185" y="13831"/>
                  <a:pt x="14223" y="13801"/>
                </a:cubicBezTo>
                <a:cubicBezTo>
                  <a:pt x="14261" y="13770"/>
                  <a:pt x="14477" y="13711"/>
                  <a:pt x="14705" y="13675"/>
                </a:cubicBezTo>
                <a:cubicBezTo>
                  <a:pt x="14932" y="13639"/>
                  <a:pt x="15164" y="13600"/>
                  <a:pt x="15220" y="13587"/>
                </a:cubicBezTo>
                <a:cubicBezTo>
                  <a:pt x="15277" y="13574"/>
                  <a:pt x="15572" y="13513"/>
                  <a:pt x="15876" y="13455"/>
                </a:cubicBezTo>
                <a:cubicBezTo>
                  <a:pt x="16179" y="13397"/>
                  <a:pt x="16583" y="13317"/>
                  <a:pt x="16772" y="13273"/>
                </a:cubicBezTo>
                <a:cubicBezTo>
                  <a:pt x="17311" y="13148"/>
                  <a:pt x="17596" y="13100"/>
                  <a:pt x="17722" y="13122"/>
                </a:cubicBezTo>
                <a:close/>
                <a:moveTo>
                  <a:pt x="1382" y="15743"/>
                </a:moveTo>
                <a:cubicBezTo>
                  <a:pt x="1464" y="15717"/>
                  <a:pt x="1503" y="15897"/>
                  <a:pt x="1469" y="16220"/>
                </a:cubicBezTo>
                <a:cubicBezTo>
                  <a:pt x="1440" y="16497"/>
                  <a:pt x="1458" y="16716"/>
                  <a:pt x="1532" y="16918"/>
                </a:cubicBezTo>
                <a:cubicBezTo>
                  <a:pt x="1599" y="17103"/>
                  <a:pt x="1632" y="17394"/>
                  <a:pt x="1619" y="17697"/>
                </a:cubicBezTo>
                <a:cubicBezTo>
                  <a:pt x="1595" y="18226"/>
                  <a:pt x="1577" y="18236"/>
                  <a:pt x="1079" y="18156"/>
                </a:cubicBezTo>
                <a:cubicBezTo>
                  <a:pt x="747" y="18103"/>
                  <a:pt x="696" y="18008"/>
                  <a:pt x="905" y="17829"/>
                </a:cubicBezTo>
                <a:cubicBezTo>
                  <a:pt x="1076" y="17683"/>
                  <a:pt x="1082" y="17652"/>
                  <a:pt x="1045" y="16987"/>
                </a:cubicBezTo>
                <a:cubicBezTo>
                  <a:pt x="1024" y="16609"/>
                  <a:pt x="975" y="16252"/>
                  <a:pt x="939" y="16195"/>
                </a:cubicBezTo>
                <a:cubicBezTo>
                  <a:pt x="859" y="16070"/>
                  <a:pt x="923" y="15975"/>
                  <a:pt x="1083" y="15975"/>
                </a:cubicBezTo>
                <a:cubicBezTo>
                  <a:pt x="1148" y="15975"/>
                  <a:pt x="1239" y="15911"/>
                  <a:pt x="1286" y="15837"/>
                </a:cubicBezTo>
                <a:cubicBezTo>
                  <a:pt x="1322" y="15781"/>
                  <a:pt x="1355" y="15751"/>
                  <a:pt x="1382" y="15743"/>
                </a:cubicBezTo>
                <a:close/>
                <a:moveTo>
                  <a:pt x="5277" y="19136"/>
                </a:moveTo>
                <a:cubicBezTo>
                  <a:pt x="5172" y="19130"/>
                  <a:pt x="5053" y="19188"/>
                  <a:pt x="4848" y="19306"/>
                </a:cubicBezTo>
                <a:lnTo>
                  <a:pt x="4626" y="19432"/>
                </a:lnTo>
                <a:cubicBezTo>
                  <a:pt x="4638" y="19566"/>
                  <a:pt x="4648" y="19716"/>
                  <a:pt x="4636" y="19897"/>
                </a:cubicBezTo>
                <a:cubicBezTo>
                  <a:pt x="4595" y="20520"/>
                  <a:pt x="4665" y="20828"/>
                  <a:pt x="4877" y="20934"/>
                </a:cubicBezTo>
                <a:cubicBezTo>
                  <a:pt x="5393" y="21192"/>
                  <a:pt x="5754" y="20832"/>
                  <a:pt x="5754" y="20060"/>
                </a:cubicBezTo>
                <a:cubicBezTo>
                  <a:pt x="5754" y="19875"/>
                  <a:pt x="5764" y="19738"/>
                  <a:pt x="5797" y="19614"/>
                </a:cubicBezTo>
                <a:cubicBezTo>
                  <a:pt x="5767" y="19522"/>
                  <a:pt x="5714" y="19460"/>
                  <a:pt x="5609" y="19356"/>
                </a:cubicBezTo>
                <a:cubicBezTo>
                  <a:pt x="5468" y="19216"/>
                  <a:pt x="5381" y="19143"/>
                  <a:pt x="5277" y="19136"/>
                </a:cubicBezTo>
                <a:close/>
              </a:path>
            </a:pathLst>
          </a:custGeom>
          <a:ln w="12700">
            <a:miter lim="400000"/>
          </a:ln>
        </p:spPr>
      </p:pic>
      <p:sp>
        <p:nvSpPr>
          <p:cNvPr id="173" name="Evidence-based intervention programmes are utilised in school to support pupil’s learning. Interventions are delivered by trained staff. All SEN provision is monitored and overseen by our Special Educational Needs Coordinator (SENCo). Progress within int"/>
          <p:cNvSpPr txBox="1"/>
          <p:nvPr/>
        </p:nvSpPr>
        <p:spPr>
          <a:xfrm>
            <a:off x="18226549" y="2682562"/>
            <a:ext cx="6017702" cy="97929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400">
                <a:latin typeface="Chalkboard SE Regular"/>
                <a:ea typeface="Chalkboard SE Regular"/>
                <a:cs typeface="Chalkboard SE Regular"/>
                <a:sym typeface="Chalkboard SE Regular"/>
              </a:defRPr>
            </a:pPr>
            <a:r>
              <a:rPr dirty="0"/>
              <a:t>Evidence-based intervention </a:t>
            </a:r>
            <a:r>
              <a:rPr dirty="0" err="1"/>
              <a:t>programmes</a:t>
            </a:r>
            <a:r>
              <a:rPr dirty="0"/>
              <a:t> are </a:t>
            </a:r>
            <a:r>
              <a:rPr dirty="0" err="1"/>
              <a:t>utilised</a:t>
            </a:r>
            <a:r>
              <a:rPr dirty="0"/>
              <a:t> in school to support pupil’s learning. Interventions are delivered by trained staff. All SEN provision is monitored and overseen by our Special Educational Needs Coordinator (SENCo). Progress within interventions will be tracked through baseline and post-intervention data. Here is a selection of some of the interventions we run:</a:t>
            </a:r>
          </a:p>
          <a:p>
            <a:pPr>
              <a:defRPr sz="2400">
                <a:latin typeface="Chalkboard SE Regular"/>
                <a:ea typeface="Chalkboard SE Regular"/>
                <a:cs typeface="Chalkboard SE Regular"/>
                <a:sym typeface="Chalkboard SE Regular"/>
              </a:defRPr>
            </a:pPr>
            <a:r>
              <a:rPr dirty="0"/>
              <a:t>First</a:t>
            </a:r>
            <a:r>
              <a:rPr lang="en-GB" dirty="0"/>
              <a:t> Class @ Number</a:t>
            </a:r>
            <a:r>
              <a:rPr lang="en-US" dirty="0"/>
              <a:t> </a:t>
            </a:r>
            <a:endParaRPr dirty="0"/>
          </a:p>
          <a:p>
            <a:pPr>
              <a:defRPr sz="2400">
                <a:latin typeface="Chalkboard SE Regular"/>
                <a:ea typeface="Chalkboard SE Regular"/>
                <a:cs typeface="Chalkboard SE Regular"/>
                <a:sym typeface="Chalkboard SE Regular"/>
              </a:defRPr>
            </a:pPr>
            <a:r>
              <a:rPr lang="en-US" dirty="0"/>
              <a:t>1:1 Reading </a:t>
            </a:r>
            <a:endParaRPr dirty="0"/>
          </a:p>
          <a:p>
            <a:pPr>
              <a:defRPr sz="2400">
                <a:latin typeface="Chalkboard SE Regular"/>
                <a:ea typeface="Chalkboard SE Regular"/>
                <a:cs typeface="Chalkboard SE Regular"/>
                <a:sym typeface="Chalkboard SE Regular"/>
              </a:defRPr>
            </a:pPr>
            <a:r>
              <a:rPr dirty="0"/>
              <a:t>Precision Teaching</a:t>
            </a:r>
            <a:r>
              <a:rPr lang="en-US" dirty="0"/>
              <a:t>  (Focus 5 Spellings) </a:t>
            </a:r>
            <a:endParaRPr dirty="0"/>
          </a:p>
          <a:p>
            <a:pPr>
              <a:defRPr sz="2400">
                <a:latin typeface="Chalkboard SE Regular"/>
                <a:ea typeface="Chalkboard SE Regular"/>
                <a:cs typeface="Chalkboard SE Regular"/>
                <a:sym typeface="Chalkboard SE Regular"/>
              </a:defRPr>
            </a:pPr>
            <a:r>
              <a:rPr lang="en-US" dirty="0"/>
              <a:t>Sensory circuits </a:t>
            </a:r>
          </a:p>
          <a:p>
            <a:pPr>
              <a:defRPr sz="2400">
                <a:latin typeface="Chalkboard SE Regular"/>
                <a:ea typeface="Chalkboard SE Regular"/>
                <a:cs typeface="Chalkboard SE Regular"/>
                <a:sym typeface="Chalkboard SE Regular"/>
              </a:defRPr>
            </a:pPr>
            <a:r>
              <a:rPr lang="en-GB" dirty="0"/>
              <a:t>Expanded Rehearsal </a:t>
            </a:r>
            <a:br>
              <a:rPr lang="en-GB" dirty="0"/>
            </a:br>
            <a:r>
              <a:rPr lang="en-GB" dirty="0"/>
              <a:t>Technique (</a:t>
            </a:r>
            <a:r>
              <a:rPr dirty="0"/>
              <a:t>ERT</a:t>
            </a:r>
            <a:r>
              <a:rPr lang="en-GB" dirty="0"/>
              <a:t>)</a:t>
            </a:r>
            <a:endParaRPr dirty="0"/>
          </a:p>
          <a:p>
            <a:pPr>
              <a:defRPr sz="2400">
                <a:latin typeface="Chalkboard SE Regular"/>
                <a:ea typeface="Chalkboard SE Regular"/>
                <a:cs typeface="Chalkboard SE Regular"/>
                <a:sym typeface="Chalkboard SE Regular"/>
              </a:defRPr>
            </a:pPr>
            <a:r>
              <a:rPr dirty="0"/>
              <a:t>Spirals</a:t>
            </a:r>
            <a:r>
              <a:rPr lang="en-GB" dirty="0"/>
              <a:t> social group</a:t>
            </a:r>
          </a:p>
          <a:p>
            <a:pPr>
              <a:defRPr sz="2400">
                <a:latin typeface="Chalkboard SE Regular"/>
                <a:ea typeface="Chalkboard SE Regular"/>
                <a:cs typeface="Chalkboard SE Regular"/>
                <a:sym typeface="Chalkboard SE Regular"/>
              </a:defRPr>
            </a:pPr>
            <a:r>
              <a:rPr lang="en-GB" dirty="0"/>
              <a:t>ELSA </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76" name="How will my child’s emotional/mental health and overall wellbeing be supported in school?"/>
          <p:cNvSpPr/>
          <p:nvPr/>
        </p:nvSpPr>
        <p:spPr>
          <a:xfrm>
            <a:off x="907622" y="234121"/>
            <a:ext cx="7441264" cy="2986027"/>
          </a:xfrm>
          <a:prstGeom prst="wedgeEllipseCallout">
            <a:avLst>
              <a:gd name="adj1" fmla="val -52519"/>
              <a:gd name="adj2" fmla="val 53525"/>
            </a:avLst>
          </a:prstGeom>
          <a:solidFill>
            <a:srgbClr val="FFFFFF"/>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my child’s emotional/mental health and overall wellbeing be supported in school?  </a:t>
            </a:r>
          </a:p>
        </p:txBody>
      </p:sp>
      <p:sp>
        <p:nvSpPr>
          <p:cNvPr id="177" name="Children’s mental health and wellbeing is of the utmost importance to us at the Meadow. We have a designated Youth Mental Health First Aider who has completed the MHFA England Accreditation. Other members of staff have also completed Level 2 training in "/>
          <p:cNvSpPr txBox="1"/>
          <p:nvPr/>
        </p:nvSpPr>
        <p:spPr>
          <a:xfrm>
            <a:off x="1515317" y="4674816"/>
            <a:ext cx="8120378" cy="72768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3700">
                <a:latin typeface="Chalkboard SE Regular"/>
                <a:ea typeface="Chalkboard SE Regular"/>
                <a:cs typeface="Chalkboard SE Regular"/>
                <a:sym typeface="Chalkboard SE Regular"/>
              </a:defRPr>
            </a:lvl1pPr>
          </a:lstStyle>
          <a:p>
            <a:r>
              <a:rPr dirty="0"/>
              <a:t>Children’s mental health and wellbeing is of the utmost importance to us at the Meadow. </a:t>
            </a:r>
            <a:r>
              <a:rPr lang="en-GB" dirty="0"/>
              <a:t>Members</a:t>
            </a:r>
            <a:r>
              <a:rPr dirty="0"/>
              <a:t> of staff have</a:t>
            </a:r>
            <a:r>
              <a:rPr lang="en-GB" dirty="0"/>
              <a:t> </a:t>
            </a:r>
            <a:r>
              <a:rPr dirty="0"/>
              <a:t> completed </a:t>
            </a:r>
            <a:r>
              <a:rPr lang="en-US" dirty="0"/>
              <a:t>training around children's mental health</a:t>
            </a:r>
            <a:r>
              <a:rPr dirty="0"/>
              <a:t>.</a:t>
            </a:r>
            <a:r>
              <a:rPr lang="en-GB" dirty="0"/>
              <a:t> Mrs Langford is our Emotional Literacy Support Assistant</a:t>
            </a:r>
            <a:r>
              <a:rPr dirty="0"/>
              <a:t> </a:t>
            </a:r>
            <a:r>
              <a:rPr lang="en-GB" dirty="0"/>
              <a:t>(ELSA), who can provide short-term support to children on a needs and referral basis. </a:t>
            </a:r>
            <a:r>
              <a:rPr dirty="0"/>
              <a:t>It is important to work with parents as partners, so if you have any concerns about your child’s emotional health and wellbeing we would always encourage you to discuss these with your child’s class teacher or the SENCo.</a:t>
            </a:r>
            <a:r>
              <a:rPr lang="en-US" dirty="0"/>
              <a:t> </a:t>
            </a:r>
          </a:p>
        </p:txBody>
      </p:sp>
      <p:pic>
        <p:nvPicPr>
          <p:cNvPr id="178" name="Image" descr="Image"/>
          <p:cNvPicPr>
            <a:picLocks noChangeAspect="1"/>
          </p:cNvPicPr>
          <p:nvPr/>
        </p:nvPicPr>
        <p:blipFill>
          <a:blip r:embed="rId2"/>
          <a:srcRect l="877" t="3201" r="2468" b="1935"/>
          <a:stretch>
            <a:fillRect/>
          </a:stretch>
        </p:blipFill>
        <p:spPr>
          <a:xfrm>
            <a:off x="7722573" y="1835192"/>
            <a:ext cx="2518776" cy="2755163"/>
          </a:xfrm>
          <a:custGeom>
            <a:avLst/>
            <a:gdLst/>
            <a:ahLst/>
            <a:cxnLst>
              <a:cxn ang="0">
                <a:pos x="wd2" y="hd2"/>
              </a:cxn>
              <a:cxn ang="5400000">
                <a:pos x="wd2" y="hd2"/>
              </a:cxn>
              <a:cxn ang="10800000">
                <a:pos x="wd2" y="hd2"/>
              </a:cxn>
              <a:cxn ang="16200000">
                <a:pos x="wd2" y="hd2"/>
              </a:cxn>
            </a:cxnLst>
            <a:rect l="0" t="0" r="r" b="b"/>
            <a:pathLst>
              <a:path w="21521" h="21534" extrusionOk="0">
                <a:moveTo>
                  <a:pt x="10032" y="4"/>
                </a:moveTo>
                <a:cubicBezTo>
                  <a:pt x="9782" y="-14"/>
                  <a:pt x="9529" y="28"/>
                  <a:pt x="9293" y="140"/>
                </a:cubicBezTo>
                <a:cubicBezTo>
                  <a:pt x="8687" y="429"/>
                  <a:pt x="8570" y="662"/>
                  <a:pt x="8395" y="1936"/>
                </a:cubicBezTo>
                <a:cubicBezTo>
                  <a:pt x="8355" y="2224"/>
                  <a:pt x="8278" y="2372"/>
                  <a:pt x="8069" y="2557"/>
                </a:cubicBezTo>
                <a:cubicBezTo>
                  <a:pt x="7639" y="2938"/>
                  <a:pt x="7575" y="3039"/>
                  <a:pt x="7666" y="3199"/>
                </a:cubicBezTo>
                <a:cubicBezTo>
                  <a:pt x="7710" y="3277"/>
                  <a:pt x="7786" y="3435"/>
                  <a:pt x="7835" y="3549"/>
                </a:cubicBezTo>
                <a:cubicBezTo>
                  <a:pt x="7902" y="3704"/>
                  <a:pt x="7997" y="3765"/>
                  <a:pt x="8205" y="3788"/>
                </a:cubicBezTo>
                <a:cubicBezTo>
                  <a:pt x="8358" y="3805"/>
                  <a:pt x="8520" y="3825"/>
                  <a:pt x="8564" y="3831"/>
                </a:cubicBezTo>
                <a:cubicBezTo>
                  <a:pt x="8675" y="3849"/>
                  <a:pt x="9117" y="3449"/>
                  <a:pt x="9117" y="3332"/>
                </a:cubicBezTo>
                <a:cubicBezTo>
                  <a:pt x="9117" y="3198"/>
                  <a:pt x="9589" y="2952"/>
                  <a:pt x="10114" y="2811"/>
                </a:cubicBezTo>
                <a:cubicBezTo>
                  <a:pt x="10359" y="2745"/>
                  <a:pt x="10672" y="2626"/>
                  <a:pt x="10812" y="2550"/>
                </a:cubicBezTo>
                <a:cubicBezTo>
                  <a:pt x="11124" y="2382"/>
                  <a:pt x="11487" y="1746"/>
                  <a:pt x="11487" y="1365"/>
                </a:cubicBezTo>
                <a:cubicBezTo>
                  <a:pt x="11487" y="634"/>
                  <a:pt x="10783" y="57"/>
                  <a:pt x="10032" y="4"/>
                </a:cubicBezTo>
                <a:close/>
                <a:moveTo>
                  <a:pt x="17306" y="2411"/>
                </a:moveTo>
                <a:cubicBezTo>
                  <a:pt x="17266" y="2408"/>
                  <a:pt x="17223" y="2419"/>
                  <a:pt x="17177" y="2442"/>
                </a:cubicBezTo>
                <a:cubicBezTo>
                  <a:pt x="17086" y="2486"/>
                  <a:pt x="16991" y="2501"/>
                  <a:pt x="16963" y="2476"/>
                </a:cubicBezTo>
                <a:cubicBezTo>
                  <a:pt x="16866" y="2386"/>
                  <a:pt x="16482" y="2532"/>
                  <a:pt x="16482" y="2659"/>
                </a:cubicBezTo>
                <a:cubicBezTo>
                  <a:pt x="16482" y="2729"/>
                  <a:pt x="16424" y="2848"/>
                  <a:pt x="16350" y="2923"/>
                </a:cubicBezTo>
                <a:cubicBezTo>
                  <a:pt x="16185" y="3089"/>
                  <a:pt x="16244" y="3294"/>
                  <a:pt x="16536" y="3562"/>
                </a:cubicBezTo>
                <a:cubicBezTo>
                  <a:pt x="16789" y="3793"/>
                  <a:pt x="16903" y="4170"/>
                  <a:pt x="16906" y="4796"/>
                </a:cubicBezTo>
                <a:cubicBezTo>
                  <a:pt x="16909" y="5495"/>
                  <a:pt x="17157" y="5890"/>
                  <a:pt x="17794" y="6204"/>
                </a:cubicBezTo>
                <a:cubicBezTo>
                  <a:pt x="18188" y="6399"/>
                  <a:pt x="18926" y="6330"/>
                  <a:pt x="19310" y="6062"/>
                </a:cubicBezTo>
                <a:cubicBezTo>
                  <a:pt x="19922" y="5634"/>
                  <a:pt x="20109" y="4959"/>
                  <a:pt x="19781" y="4340"/>
                </a:cubicBezTo>
                <a:cubicBezTo>
                  <a:pt x="19583" y="3964"/>
                  <a:pt x="19421" y="3853"/>
                  <a:pt x="18679" y="3577"/>
                </a:cubicBezTo>
                <a:cubicBezTo>
                  <a:pt x="18072" y="3351"/>
                  <a:pt x="17881" y="3215"/>
                  <a:pt x="17703" y="2879"/>
                </a:cubicBezTo>
                <a:cubicBezTo>
                  <a:pt x="17529" y="2552"/>
                  <a:pt x="17425" y="2420"/>
                  <a:pt x="17306" y="2411"/>
                </a:cubicBezTo>
                <a:close/>
                <a:moveTo>
                  <a:pt x="13878" y="5553"/>
                </a:moveTo>
                <a:cubicBezTo>
                  <a:pt x="13086" y="5592"/>
                  <a:pt x="12296" y="5865"/>
                  <a:pt x="11663" y="6369"/>
                </a:cubicBezTo>
                <a:cubicBezTo>
                  <a:pt x="11303" y="6656"/>
                  <a:pt x="11269" y="6667"/>
                  <a:pt x="10650" y="6673"/>
                </a:cubicBezTo>
                <a:cubicBezTo>
                  <a:pt x="9471" y="6685"/>
                  <a:pt x="8463" y="7298"/>
                  <a:pt x="7981" y="8295"/>
                </a:cubicBezTo>
                <a:cubicBezTo>
                  <a:pt x="7866" y="8532"/>
                  <a:pt x="7702" y="8747"/>
                  <a:pt x="7618" y="8773"/>
                </a:cubicBezTo>
                <a:cubicBezTo>
                  <a:pt x="6279" y="9189"/>
                  <a:pt x="5445" y="10059"/>
                  <a:pt x="5210" y="11279"/>
                </a:cubicBezTo>
                <a:cubicBezTo>
                  <a:pt x="5105" y="11827"/>
                  <a:pt x="5210" y="12586"/>
                  <a:pt x="5448" y="13007"/>
                </a:cubicBezTo>
                <a:cubicBezTo>
                  <a:pt x="5627" y="13324"/>
                  <a:pt x="5524" y="13390"/>
                  <a:pt x="4763" y="13435"/>
                </a:cubicBezTo>
                <a:cubicBezTo>
                  <a:pt x="3922" y="13484"/>
                  <a:pt x="3512" y="13341"/>
                  <a:pt x="2962" y="12808"/>
                </a:cubicBezTo>
                <a:cubicBezTo>
                  <a:pt x="2599" y="12457"/>
                  <a:pt x="2091" y="11663"/>
                  <a:pt x="2091" y="11450"/>
                </a:cubicBezTo>
                <a:cubicBezTo>
                  <a:pt x="2091" y="11410"/>
                  <a:pt x="2035" y="11335"/>
                  <a:pt x="1965" y="11282"/>
                </a:cubicBezTo>
                <a:cubicBezTo>
                  <a:pt x="1866" y="11206"/>
                  <a:pt x="1812" y="11205"/>
                  <a:pt x="1714" y="11279"/>
                </a:cubicBezTo>
                <a:cubicBezTo>
                  <a:pt x="1607" y="11361"/>
                  <a:pt x="1611" y="11424"/>
                  <a:pt x="1752" y="11763"/>
                </a:cubicBezTo>
                <a:cubicBezTo>
                  <a:pt x="2157" y="12738"/>
                  <a:pt x="2865" y="13490"/>
                  <a:pt x="3593" y="13717"/>
                </a:cubicBezTo>
                <a:cubicBezTo>
                  <a:pt x="4047" y="13859"/>
                  <a:pt x="4901" y="13876"/>
                  <a:pt x="5427" y="13754"/>
                </a:cubicBezTo>
                <a:cubicBezTo>
                  <a:pt x="5790" y="13671"/>
                  <a:pt x="5797" y="13671"/>
                  <a:pt x="6173" y="14006"/>
                </a:cubicBezTo>
                <a:cubicBezTo>
                  <a:pt x="6382" y="14191"/>
                  <a:pt x="6710" y="14414"/>
                  <a:pt x="6903" y="14499"/>
                </a:cubicBezTo>
                <a:cubicBezTo>
                  <a:pt x="7124" y="14596"/>
                  <a:pt x="7344" y="14783"/>
                  <a:pt x="7506" y="15011"/>
                </a:cubicBezTo>
                <a:cubicBezTo>
                  <a:pt x="8085" y="15825"/>
                  <a:pt x="9311" y="16323"/>
                  <a:pt x="10388" y="16186"/>
                </a:cubicBezTo>
                <a:cubicBezTo>
                  <a:pt x="10645" y="16154"/>
                  <a:pt x="10892" y="16125"/>
                  <a:pt x="10938" y="16124"/>
                </a:cubicBezTo>
                <a:cubicBezTo>
                  <a:pt x="10989" y="16123"/>
                  <a:pt x="11011" y="16470"/>
                  <a:pt x="10999" y="17014"/>
                </a:cubicBezTo>
                <a:cubicBezTo>
                  <a:pt x="10983" y="17746"/>
                  <a:pt x="11032" y="18161"/>
                  <a:pt x="11267" y="19338"/>
                </a:cubicBezTo>
                <a:cubicBezTo>
                  <a:pt x="11424" y="20126"/>
                  <a:pt x="11537" y="20796"/>
                  <a:pt x="11518" y="20827"/>
                </a:cubicBezTo>
                <a:cubicBezTo>
                  <a:pt x="11498" y="20857"/>
                  <a:pt x="11384" y="20849"/>
                  <a:pt x="11267" y="20808"/>
                </a:cubicBezTo>
                <a:cubicBezTo>
                  <a:pt x="10835" y="20658"/>
                  <a:pt x="10393" y="20717"/>
                  <a:pt x="10127" y="20960"/>
                </a:cubicBezTo>
                <a:cubicBezTo>
                  <a:pt x="9826" y="21235"/>
                  <a:pt x="9800" y="21485"/>
                  <a:pt x="10070" y="21522"/>
                </a:cubicBezTo>
                <a:cubicBezTo>
                  <a:pt x="10547" y="21586"/>
                  <a:pt x="11912" y="21331"/>
                  <a:pt x="11908" y="21177"/>
                </a:cubicBezTo>
                <a:cubicBezTo>
                  <a:pt x="11906" y="21126"/>
                  <a:pt x="11799" y="20306"/>
                  <a:pt x="11667" y="19356"/>
                </a:cubicBezTo>
                <a:lnTo>
                  <a:pt x="11426" y="17629"/>
                </a:lnTo>
                <a:lnTo>
                  <a:pt x="11606" y="16720"/>
                </a:lnTo>
                <a:cubicBezTo>
                  <a:pt x="11745" y="16022"/>
                  <a:pt x="11814" y="15817"/>
                  <a:pt x="11911" y="15830"/>
                </a:cubicBezTo>
                <a:cubicBezTo>
                  <a:pt x="11980" y="15839"/>
                  <a:pt x="12246" y="15901"/>
                  <a:pt x="12501" y="15966"/>
                </a:cubicBezTo>
                <a:cubicBezTo>
                  <a:pt x="13072" y="16113"/>
                  <a:pt x="13517" y="16116"/>
                  <a:pt x="14095" y="15978"/>
                </a:cubicBezTo>
                <a:cubicBezTo>
                  <a:pt x="14347" y="15918"/>
                  <a:pt x="14560" y="15905"/>
                  <a:pt x="14586" y="15944"/>
                </a:cubicBezTo>
                <a:cubicBezTo>
                  <a:pt x="14612" y="15983"/>
                  <a:pt x="14609" y="16387"/>
                  <a:pt x="14580" y="16844"/>
                </a:cubicBezTo>
                <a:cubicBezTo>
                  <a:pt x="14531" y="17583"/>
                  <a:pt x="14558" y="17840"/>
                  <a:pt x="14824" y="19214"/>
                </a:cubicBezTo>
                <a:cubicBezTo>
                  <a:pt x="14988" y="20061"/>
                  <a:pt x="15106" y="20783"/>
                  <a:pt x="15085" y="20814"/>
                </a:cubicBezTo>
                <a:cubicBezTo>
                  <a:pt x="15064" y="20846"/>
                  <a:pt x="14904" y="20826"/>
                  <a:pt x="14729" y="20771"/>
                </a:cubicBezTo>
                <a:cubicBezTo>
                  <a:pt x="14309" y="20638"/>
                  <a:pt x="13990" y="20702"/>
                  <a:pt x="13684" y="20982"/>
                </a:cubicBezTo>
                <a:cubicBezTo>
                  <a:pt x="13374" y="21266"/>
                  <a:pt x="13360" y="21478"/>
                  <a:pt x="13647" y="21528"/>
                </a:cubicBezTo>
                <a:cubicBezTo>
                  <a:pt x="13862" y="21565"/>
                  <a:pt x="15047" y="21413"/>
                  <a:pt x="15319" y="21314"/>
                </a:cubicBezTo>
                <a:cubicBezTo>
                  <a:pt x="15506" y="21245"/>
                  <a:pt x="15508" y="21307"/>
                  <a:pt x="15244" y="19378"/>
                </a:cubicBezTo>
                <a:cubicBezTo>
                  <a:pt x="15047" y="17933"/>
                  <a:pt x="15032" y="17680"/>
                  <a:pt x="15119" y="17111"/>
                </a:cubicBezTo>
                <a:cubicBezTo>
                  <a:pt x="15249" y="16261"/>
                  <a:pt x="15325" y="16085"/>
                  <a:pt x="15543" y="16137"/>
                </a:cubicBezTo>
                <a:cubicBezTo>
                  <a:pt x="15822" y="16204"/>
                  <a:pt x="15906" y="16353"/>
                  <a:pt x="15824" y="16639"/>
                </a:cubicBezTo>
                <a:cubicBezTo>
                  <a:pt x="15759" y="16868"/>
                  <a:pt x="15779" y="16923"/>
                  <a:pt x="15994" y="17108"/>
                </a:cubicBezTo>
                <a:cubicBezTo>
                  <a:pt x="16277" y="17351"/>
                  <a:pt x="16530" y="17442"/>
                  <a:pt x="16607" y="17328"/>
                </a:cubicBezTo>
                <a:cubicBezTo>
                  <a:pt x="16637" y="17283"/>
                  <a:pt x="16765" y="17247"/>
                  <a:pt x="16892" y="17247"/>
                </a:cubicBezTo>
                <a:cubicBezTo>
                  <a:pt x="17079" y="17247"/>
                  <a:pt x="17129" y="17208"/>
                  <a:pt x="17143" y="17045"/>
                </a:cubicBezTo>
                <a:cubicBezTo>
                  <a:pt x="17153" y="16935"/>
                  <a:pt x="17187" y="16806"/>
                  <a:pt x="17221" y="16757"/>
                </a:cubicBezTo>
                <a:cubicBezTo>
                  <a:pt x="17255" y="16708"/>
                  <a:pt x="17287" y="16632"/>
                  <a:pt x="17292" y="16590"/>
                </a:cubicBezTo>
                <a:cubicBezTo>
                  <a:pt x="17298" y="16547"/>
                  <a:pt x="17309" y="16469"/>
                  <a:pt x="17316" y="16416"/>
                </a:cubicBezTo>
                <a:cubicBezTo>
                  <a:pt x="17323" y="16363"/>
                  <a:pt x="17575" y="16218"/>
                  <a:pt x="17876" y="16093"/>
                </a:cubicBezTo>
                <a:cubicBezTo>
                  <a:pt x="18176" y="15969"/>
                  <a:pt x="18605" y="15713"/>
                  <a:pt x="18829" y="15526"/>
                </a:cubicBezTo>
                <a:cubicBezTo>
                  <a:pt x="19218" y="15199"/>
                  <a:pt x="19807" y="14957"/>
                  <a:pt x="19978" y="15054"/>
                </a:cubicBezTo>
                <a:cubicBezTo>
                  <a:pt x="20100" y="15123"/>
                  <a:pt x="19996" y="16015"/>
                  <a:pt x="19832" y="16304"/>
                </a:cubicBezTo>
                <a:cubicBezTo>
                  <a:pt x="19519" y="16858"/>
                  <a:pt x="18806" y="17345"/>
                  <a:pt x="17882" y="17632"/>
                </a:cubicBezTo>
                <a:cubicBezTo>
                  <a:pt x="17570" y="17729"/>
                  <a:pt x="17448" y="17809"/>
                  <a:pt x="17428" y="17933"/>
                </a:cubicBezTo>
                <a:cubicBezTo>
                  <a:pt x="17391" y="18162"/>
                  <a:pt x="17621" y="18152"/>
                  <a:pt x="18330" y="17895"/>
                </a:cubicBezTo>
                <a:cubicBezTo>
                  <a:pt x="19271" y="17554"/>
                  <a:pt x="19833" y="17135"/>
                  <a:pt x="20188" y="16512"/>
                </a:cubicBezTo>
                <a:cubicBezTo>
                  <a:pt x="20373" y="16188"/>
                  <a:pt x="20411" y="16012"/>
                  <a:pt x="20422" y="15442"/>
                </a:cubicBezTo>
                <a:lnTo>
                  <a:pt x="20436" y="14759"/>
                </a:lnTo>
                <a:lnTo>
                  <a:pt x="20778" y="14434"/>
                </a:lnTo>
                <a:cubicBezTo>
                  <a:pt x="21381" y="13863"/>
                  <a:pt x="21521" y="13527"/>
                  <a:pt x="21521" y="12638"/>
                </a:cubicBezTo>
                <a:cubicBezTo>
                  <a:pt x="21521" y="11949"/>
                  <a:pt x="21496" y="11819"/>
                  <a:pt x="21297" y="11474"/>
                </a:cubicBezTo>
                <a:cubicBezTo>
                  <a:pt x="21174" y="11261"/>
                  <a:pt x="20966" y="10982"/>
                  <a:pt x="20836" y="10854"/>
                </a:cubicBezTo>
                <a:cubicBezTo>
                  <a:pt x="20617" y="10640"/>
                  <a:pt x="20596" y="10571"/>
                  <a:pt x="20585" y="9964"/>
                </a:cubicBezTo>
                <a:cubicBezTo>
                  <a:pt x="20571" y="9178"/>
                  <a:pt x="20394" y="8752"/>
                  <a:pt x="19856" y="8218"/>
                </a:cubicBezTo>
                <a:cubicBezTo>
                  <a:pt x="19330" y="7696"/>
                  <a:pt x="18795" y="7470"/>
                  <a:pt x="17937" y="7414"/>
                </a:cubicBezTo>
                <a:lnTo>
                  <a:pt x="17228" y="7368"/>
                </a:lnTo>
                <a:lnTo>
                  <a:pt x="16875" y="6905"/>
                </a:lnTo>
                <a:cubicBezTo>
                  <a:pt x="16680" y="6651"/>
                  <a:pt x="16330" y="6312"/>
                  <a:pt x="16099" y="6152"/>
                </a:cubicBezTo>
                <a:cubicBezTo>
                  <a:pt x="15463" y="5711"/>
                  <a:pt x="14669" y="5514"/>
                  <a:pt x="13878" y="5553"/>
                </a:cubicBezTo>
                <a:close/>
                <a:moveTo>
                  <a:pt x="1375" y="6257"/>
                </a:moveTo>
                <a:cubicBezTo>
                  <a:pt x="1235" y="6270"/>
                  <a:pt x="1095" y="6301"/>
                  <a:pt x="958" y="6353"/>
                </a:cubicBezTo>
                <a:cubicBezTo>
                  <a:pt x="363" y="6581"/>
                  <a:pt x="-79" y="7267"/>
                  <a:pt x="12" y="7824"/>
                </a:cubicBezTo>
                <a:cubicBezTo>
                  <a:pt x="101" y="8366"/>
                  <a:pt x="311" y="8574"/>
                  <a:pt x="1213" y="8996"/>
                </a:cubicBezTo>
                <a:cubicBezTo>
                  <a:pt x="2025" y="9377"/>
                  <a:pt x="2175" y="9506"/>
                  <a:pt x="2481" y="10094"/>
                </a:cubicBezTo>
                <a:cubicBezTo>
                  <a:pt x="2509" y="10149"/>
                  <a:pt x="2667" y="10173"/>
                  <a:pt x="2881" y="10156"/>
                </a:cubicBezTo>
                <a:cubicBezTo>
                  <a:pt x="3075" y="10141"/>
                  <a:pt x="3262" y="10124"/>
                  <a:pt x="3298" y="10122"/>
                </a:cubicBezTo>
                <a:cubicBezTo>
                  <a:pt x="3334" y="10120"/>
                  <a:pt x="3402" y="10041"/>
                  <a:pt x="3447" y="9945"/>
                </a:cubicBezTo>
                <a:cubicBezTo>
                  <a:pt x="3492" y="9849"/>
                  <a:pt x="3573" y="9713"/>
                  <a:pt x="3627" y="9644"/>
                </a:cubicBezTo>
                <a:cubicBezTo>
                  <a:pt x="3681" y="9576"/>
                  <a:pt x="3701" y="9474"/>
                  <a:pt x="3671" y="9415"/>
                </a:cubicBezTo>
                <a:cubicBezTo>
                  <a:pt x="3570" y="9219"/>
                  <a:pt x="3403" y="9001"/>
                  <a:pt x="3291" y="8919"/>
                </a:cubicBezTo>
                <a:cubicBezTo>
                  <a:pt x="3137" y="8805"/>
                  <a:pt x="3026" y="8311"/>
                  <a:pt x="3023" y="7734"/>
                </a:cubicBezTo>
                <a:cubicBezTo>
                  <a:pt x="3021" y="7213"/>
                  <a:pt x="2905" y="6926"/>
                  <a:pt x="2586" y="6660"/>
                </a:cubicBezTo>
                <a:cubicBezTo>
                  <a:pt x="2220" y="6356"/>
                  <a:pt x="1796" y="6219"/>
                  <a:pt x="1375" y="6257"/>
                </a:cubicBezTo>
                <a:close/>
              </a:path>
            </a:pathLst>
          </a:custGeom>
          <a:ln w="12700">
            <a:miter lim="400000"/>
          </a:ln>
        </p:spPr>
      </p:pic>
      <p:sp>
        <p:nvSpPr>
          <p:cNvPr id="179" name="Individual/group Social Skills Programmes…"/>
          <p:cNvSpPr txBox="1"/>
          <p:nvPr/>
        </p:nvSpPr>
        <p:spPr>
          <a:xfrm>
            <a:off x="11091398" y="2060892"/>
            <a:ext cx="7457770" cy="107301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3100">
                <a:latin typeface="Chalkboard SE Regular"/>
                <a:ea typeface="Chalkboard SE Regular"/>
                <a:cs typeface="Chalkboard SE Regular"/>
                <a:sym typeface="Chalkboard SE Regular"/>
              </a:defRPr>
            </a:pPr>
            <a:r>
              <a:rPr dirty="0"/>
              <a:t>Individual/group Social Skills </a:t>
            </a:r>
            <a:r>
              <a:rPr dirty="0" err="1"/>
              <a:t>Programmes</a:t>
            </a:r>
            <a:endParaRPr dirty="0"/>
          </a:p>
          <a:p>
            <a:pPr>
              <a:defRPr sz="3100">
                <a:latin typeface="Chalkboard SE Regular"/>
                <a:ea typeface="Chalkboard SE Regular"/>
                <a:cs typeface="Chalkboard SE Regular"/>
                <a:sym typeface="Chalkboard SE Regular"/>
              </a:defRPr>
            </a:pPr>
            <a:r>
              <a:rPr dirty="0"/>
              <a:t>Self-esteem building/resilience interventions </a:t>
            </a:r>
          </a:p>
          <a:p>
            <a:pPr>
              <a:defRPr sz="3100">
                <a:latin typeface="Chalkboard SE Regular"/>
                <a:ea typeface="Chalkboard SE Regular"/>
                <a:cs typeface="Chalkboard SE Regular"/>
                <a:sym typeface="Chalkboard SE Regular"/>
              </a:defRPr>
            </a:pPr>
            <a:r>
              <a:rPr dirty="0"/>
              <a:t>Social Stories - using a purpose written story to explain and explore a social situation and different people’s responses to it to develop understanding</a:t>
            </a:r>
          </a:p>
          <a:p>
            <a:pPr>
              <a:defRPr sz="3100">
                <a:latin typeface="Chalkboard SE Regular"/>
                <a:ea typeface="Chalkboard SE Regular"/>
                <a:cs typeface="Chalkboard SE Regular"/>
                <a:sym typeface="Chalkboard SE Regular"/>
              </a:defRPr>
            </a:pPr>
            <a:r>
              <a:rPr dirty="0"/>
              <a:t>A designated person available for 1:1 conversations </a:t>
            </a:r>
          </a:p>
          <a:p>
            <a:pPr>
              <a:defRPr sz="3100">
                <a:latin typeface="Chalkboard SE Regular"/>
                <a:ea typeface="Chalkboard SE Regular"/>
                <a:cs typeface="Chalkboard SE Regular"/>
                <a:sym typeface="Chalkboard SE Regular"/>
              </a:defRPr>
            </a:pPr>
            <a:r>
              <a:rPr dirty="0"/>
              <a:t>Strategies to reduce anxiety </a:t>
            </a:r>
          </a:p>
          <a:p>
            <a:pPr>
              <a:defRPr sz="3100">
                <a:latin typeface="Chalkboard SE Regular"/>
                <a:ea typeface="Chalkboard SE Regular"/>
                <a:cs typeface="Chalkboard SE Regular"/>
                <a:sym typeface="Chalkboard SE Regular"/>
              </a:defRPr>
            </a:pPr>
            <a:r>
              <a:rPr dirty="0"/>
              <a:t>Consistent use of the school </a:t>
            </a:r>
            <a:r>
              <a:rPr dirty="0" err="1"/>
              <a:t>behaviour</a:t>
            </a:r>
            <a:r>
              <a:rPr dirty="0"/>
              <a:t> policy and positive reward system \</a:t>
            </a:r>
          </a:p>
          <a:p>
            <a:pPr>
              <a:defRPr sz="3100">
                <a:latin typeface="Chalkboard SE Regular"/>
                <a:ea typeface="Chalkboard SE Regular"/>
                <a:cs typeface="Chalkboard SE Regular"/>
                <a:sym typeface="Chalkboard SE Regular"/>
              </a:defRPr>
            </a:pPr>
            <a:r>
              <a:rPr dirty="0"/>
              <a:t>Home/school link books, </a:t>
            </a:r>
            <a:r>
              <a:rPr dirty="0" err="1"/>
              <a:t>behaviour</a:t>
            </a:r>
            <a:r>
              <a:rPr dirty="0"/>
              <a:t> plans</a:t>
            </a:r>
          </a:p>
          <a:p>
            <a:pPr>
              <a:defRPr sz="3100">
                <a:latin typeface="Chalkboard SE Regular"/>
                <a:ea typeface="Chalkboard SE Regular"/>
                <a:cs typeface="Chalkboard SE Regular"/>
                <a:sym typeface="Chalkboard SE Regular"/>
              </a:defRPr>
            </a:pPr>
            <a:r>
              <a:rPr dirty="0"/>
              <a:t>Regular meetings with parents  </a:t>
            </a:r>
            <a:endParaRPr lang="en-GB" dirty="0"/>
          </a:p>
          <a:p>
            <a:pPr>
              <a:defRPr sz="3100">
                <a:latin typeface="Chalkboard SE Regular"/>
                <a:ea typeface="Chalkboard SE Regular"/>
                <a:cs typeface="Chalkboard SE Regular"/>
                <a:sym typeface="Chalkboard SE Regular"/>
              </a:defRPr>
            </a:pPr>
            <a:r>
              <a:rPr lang="en-GB" dirty="0"/>
              <a:t>ELSA sessions weekly </a:t>
            </a:r>
            <a:endParaRPr dirty="0"/>
          </a:p>
        </p:txBody>
      </p:sp>
      <p:sp>
        <p:nvSpPr>
          <p:cNvPr id="180" name="Children may be supported through:"/>
          <p:cNvSpPr/>
          <p:nvPr/>
        </p:nvSpPr>
        <p:spPr>
          <a:xfrm>
            <a:off x="11135777" y="384879"/>
            <a:ext cx="7369013" cy="1184665"/>
          </a:xfrm>
          <a:prstGeom prst="roundRect">
            <a:avLst>
              <a:gd name="adj" fmla="val 10445"/>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Children may be supported through:</a:t>
            </a:r>
          </a:p>
        </p:txBody>
      </p:sp>
      <p:sp>
        <p:nvSpPr>
          <p:cNvPr id="181" name="External agencies:"/>
          <p:cNvSpPr/>
          <p:nvPr/>
        </p:nvSpPr>
        <p:spPr>
          <a:xfrm>
            <a:off x="19121321" y="411527"/>
            <a:ext cx="4498612" cy="1131370"/>
          </a:xfrm>
          <a:prstGeom prst="roundRect">
            <a:avLst>
              <a:gd name="adj" fmla="val 10395"/>
            </a:avLst>
          </a:prstGeom>
          <a:solidFill>
            <a:srgbClr val="FFFFFF"/>
          </a:solidFill>
          <a:ln w="762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External agencies:</a:t>
            </a:r>
          </a:p>
        </p:txBody>
      </p:sp>
      <p:sp>
        <p:nvSpPr>
          <p:cNvPr id="182" name="Referral to Child and Adolescent Mental Health service (CAMH) should a child meet their thresholds.…"/>
          <p:cNvSpPr txBox="1"/>
          <p:nvPr/>
        </p:nvSpPr>
        <p:spPr>
          <a:xfrm>
            <a:off x="19132565" y="1770156"/>
            <a:ext cx="4854756" cy="842640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800">
                <a:latin typeface="Chalkboard SE Regular"/>
                <a:ea typeface="Chalkboard SE Regular"/>
                <a:cs typeface="Chalkboard SE Regular"/>
                <a:sym typeface="Chalkboard SE Regular"/>
              </a:defRPr>
            </a:pPr>
            <a:r>
              <a:rPr lang="en-US" dirty="0"/>
              <a:t>Referral</a:t>
            </a:r>
            <a:r>
              <a:rPr dirty="0"/>
              <a:t> to the school nursing service</a:t>
            </a:r>
            <a:endParaRPr lang="en-US"/>
          </a:p>
          <a:p>
            <a:pPr>
              <a:defRPr sz="2800">
                <a:latin typeface="Chalkboard SE Regular"/>
                <a:ea typeface="Chalkboard SE Regular"/>
                <a:cs typeface="Chalkboard SE Regular"/>
                <a:sym typeface="Chalkboard SE Regular"/>
              </a:defRPr>
            </a:pPr>
            <a:r>
              <a:rPr dirty="0"/>
              <a:t>Referral to the Emotional Wellbeing Service</a:t>
            </a:r>
            <a:r>
              <a:rPr lang="en-US" dirty="0"/>
              <a:t> </a:t>
            </a:r>
            <a:endParaRPr dirty="0"/>
          </a:p>
          <a:p>
            <a:pPr>
              <a:defRPr sz="2800">
                <a:latin typeface="Chalkboard SE Regular"/>
                <a:ea typeface="Chalkboard SE Regular"/>
                <a:cs typeface="Chalkboard SE Regular"/>
                <a:sym typeface="Chalkboard SE Regular"/>
              </a:defRPr>
            </a:pPr>
            <a:r>
              <a:rPr dirty="0"/>
              <a:t>Referral to </a:t>
            </a:r>
            <a:r>
              <a:rPr lang="en-US" dirty="0" err="1"/>
              <a:t>YOUnited</a:t>
            </a:r>
            <a:r>
              <a:rPr dirty="0"/>
              <a:t> Mental Health and Wellbeing service (professional referral routes</a:t>
            </a:r>
            <a:r>
              <a:rPr lang="en-US" dirty="0"/>
              <a:t>, through GP or school</a:t>
            </a:r>
            <a:r>
              <a:rPr dirty="0"/>
              <a:t>)</a:t>
            </a:r>
            <a:r>
              <a:rPr lang="en-US" dirty="0"/>
              <a:t> </a:t>
            </a:r>
            <a:r>
              <a:rPr lang="en-US" dirty="0">
                <a:ea typeface="+mn-lt"/>
                <a:cs typeface="+mn-lt"/>
                <a:hlinkClick r:id="rId3"/>
              </a:rPr>
              <a:t>https://www.cpft.nhs.uk/search/service/younited-195/</a:t>
            </a:r>
            <a:r>
              <a:rPr lang="en-US" dirty="0">
                <a:ea typeface="+mn-lt"/>
                <a:cs typeface="+mn-lt"/>
              </a:rPr>
              <a:t> </a:t>
            </a:r>
          </a:p>
          <a:p>
            <a:pPr>
              <a:defRPr sz="2800">
                <a:latin typeface="Chalkboard SE Regular"/>
                <a:ea typeface="Chalkboard SE Regular"/>
                <a:cs typeface="Chalkboard SE Regular"/>
                <a:sym typeface="Chalkboard SE Regular"/>
              </a:defRPr>
            </a:pPr>
            <a:r>
              <a:rPr lang="en-US" dirty="0">
                <a:ea typeface="+mn-lt"/>
                <a:cs typeface="+mn-lt"/>
              </a:rPr>
              <a:t>Referral to Child and Adolescent Mental Health service (CAMHS) should a child meet their thresholds. This is through the single-point of access referral system for </a:t>
            </a:r>
            <a:r>
              <a:rPr lang="en-US" dirty="0" err="1">
                <a:ea typeface="+mn-lt"/>
                <a:cs typeface="+mn-lt"/>
              </a:rPr>
              <a:t>YOUnited</a:t>
            </a:r>
            <a:r>
              <a:rPr lang="en-US" dirty="0">
                <a:ea typeface="+mn-lt"/>
                <a:cs typeface="+mn-lt"/>
              </a:rPr>
              <a:t>.  </a:t>
            </a:r>
            <a:endParaRPr dirty="0">
              <a:ea typeface="+mn-lt"/>
              <a:cs typeface="+mn-lt"/>
            </a:endParaRPr>
          </a:p>
        </p:txBody>
      </p:sp>
      <p:pic>
        <p:nvPicPr>
          <p:cNvPr id="2" name="Picture 2">
            <a:extLst>
              <a:ext uri="{FF2B5EF4-FFF2-40B4-BE49-F238E27FC236}">
                <a16:creationId xmlns:a16="http://schemas.microsoft.com/office/drawing/2014/main" id="{C613CAF6-A6AD-E769-7299-1EF8DFDA0F26}"/>
              </a:ext>
            </a:extLst>
          </p:cNvPr>
          <p:cNvPicPr>
            <a:picLocks noChangeAspect="1"/>
          </p:cNvPicPr>
          <p:nvPr/>
        </p:nvPicPr>
        <p:blipFill>
          <a:blip r:embed="rId4"/>
          <a:stretch>
            <a:fillRect/>
          </a:stretch>
        </p:blipFill>
        <p:spPr>
          <a:xfrm>
            <a:off x="19929676" y="10535042"/>
            <a:ext cx="2743200" cy="1058875"/>
          </a:xfrm>
          <a:prstGeom prst="rect">
            <a:avLst/>
          </a:prstGeom>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89" name="How will I know how my child is doing? How will I be involved? How can you help me to support my child?"/>
          <p:cNvSpPr/>
          <p:nvPr/>
        </p:nvSpPr>
        <p:spPr>
          <a:xfrm>
            <a:off x="907622" y="234121"/>
            <a:ext cx="8550119" cy="2986027"/>
          </a:xfrm>
          <a:prstGeom prst="wedgeEllipseCallout">
            <a:avLst>
              <a:gd name="adj1" fmla="val -52192"/>
              <a:gd name="adj2" fmla="val 53525"/>
            </a:avLst>
          </a:prstGeom>
          <a:solidFill>
            <a:srgbClr val="FFFFFF"/>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I know how my child is doing? How will I be involved? How can you help me to support my child?</a:t>
            </a:r>
          </a:p>
        </p:txBody>
      </p:sp>
      <p:sp>
        <p:nvSpPr>
          <p:cNvPr id="190" name="We believe that good communication is essential between home and school so that we can work together effectively. We may communicate with you: in face to face meetings; via telephone or email; through home/school diaries and letters. We liaise with a wid"/>
          <p:cNvSpPr txBox="1"/>
          <p:nvPr/>
        </p:nvSpPr>
        <p:spPr>
          <a:xfrm>
            <a:off x="1217819" y="3503967"/>
            <a:ext cx="8120378" cy="5301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3200">
                <a:latin typeface="Chalkboard SE Regular"/>
                <a:ea typeface="Chalkboard SE Regular"/>
                <a:cs typeface="Chalkboard SE Regular"/>
                <a:sym typeface="Chalkboard SE Regular"/>
              </a:defRPr>
            </a:lvl1pPr>
          </a:lstStyle>
          <a:p>
            <a:r>
              <a:t>We believe that good communication is essential between home and school so that we can work together effectively. We may communicate with you: in face to face meetings; via telephone or email; through home/school diaries and letters. We liaise with a wide range of other professionals and will help with the explanation of professional reports to parents where it is helpful. </a:t>
            </a:r>
          </a:p>
        </p:txBody>
      </p:sp>
      <p:pic>
        <p:nvPicPr>
          <p:cNvPr id="191" name="Image" descr="Image"/>
          <p:cNvPicPr>
            <a:picLocks noChangeAspect="1"/>
          </p:cNvPicPr>
          <p:nvPr/>
        </p:nvPicPr>
        <p:blipFill>
          <a:blip r:embed="rId2"/>
          <a:srcRect l="31406" t="23894" r="31529" b="24104"/>
          <a:stretch>
            <a:fillRect/>
          </a:stretch>
        </p:blipFill>
        <p:spPr>
          <a:xfrm>
            <a:off x="369215" y="9185581"/>
            <a:ext cx="2312989" cy="2296011"/>
          </a:xfrm>
          <a:custGeom>
            <a:avLst/>
            <a:gdLst/>
            <a:ahLst/>
            <a:cxnLst>
              <a:cxn ang="0">
                <a:pos x="wd2" y="hd2"/>
              </a:cxn>
              <a:cxn ang="5400000">
                <a:pos x="wd2" y="hd2"/>
              </a:cxn>
              <a:cxn ang="10800000">
                <a:pos x="wd2" y="hd2"/>
              </a:cxn>
              <a:cxn ang="16200000">
                <a:pos x="wd2" y="hd2"/>
              </a:cxn>
            </a:cxnLst>
            <a:rect l="0" t="0" r="r" b="b"/>
            <a:pathLst>
              <a:path w="21599" h="21597" extrusionOk="0">
                <a:moveTo>
                  <a:pt x="15717" y="0"/>
                </a:moveTo>
                <a:cubicBezTo>
                  <a:pt x="14168" y="1"/>
                  <a:pt x="13471" y="418"/>
                  <a:pt x="11351" y="2606"/>
                </a:cubicBezTo>
                <a:cubicBezTo>
                  <a:pt x="9803" y="4204"/>
                  <a:pt x="9588" y="4492"/>
                  <a:pt x="9354" y="5305"/>
                </a:cubicBezTo>
                <a:cubicBezTo>
                  <a:pt x="9050" y="6357"/>
                  <a:pt x="9118" y="7561"/>
                  <a:pt x="9524" y="8366"/>
                </a:cubicBezTo>
                <a:cubicBezTo>
                  <a:pt x="9670" y="8655"/>
                  <a:pt x="9816" y="8921"/>
                  <a:pt x="9850" y="8959"/>
                </a:cubicBezTo>
                <a:cubicBezTo>
                  <a:pt x="9964" y="9086"/>
                  <a:pt x="12230" y="6719"/>
                  <a:pt x="12230" y="6473"/>
                </a:cubicBezTo>
                <a:cubicBezTo>
                  <a:pt x="12230" y="6341"/>
                  <a:pt x="12944" y="5511"/>
                  <a:pt x="13819" y="4633"/>
                </a:cubicBezTo>
                <a:cubicBezTo>
                  <a:pt x="14957" y="3490"/>
                  <a:pt x="15520" y="3035"/>
                  <a:pt x="15787" y="3035"/>
                </a:cubicBezTo>
                <a:cubicBezTo>
                  <a:pt x="16314" y="3035"/>
                  <a:pt x="18585" y="5329"/>
                  <a:pt x="18585" y="5861"/>
                </a:cubicBezTo>
                <a:cubicBezTo>
                  <a:pt x="18585" y="6138"/>
                  <a:pt x="18146" y="6681"/>
                  <a:pt x="16992" y="7839"/>
                </a:cubicBezTo>
                <a:cubicBezTo>
                  <a:pt x="16117" y="8718"/>
                  <a:pt x="15297" y="9437"/>
                  <a:pt x="15168" y="9437"/>
                </a:cubicBezTo>
                <a:cubicBezTo>
                  <a:pt x="15040" y="9437"/>
                  <a:pt x="14425" y="9950"/>
                  <a:pt x="13805" y="10580"/>
                </a:cubicBezTo>
                <a:cubicBezTo>
                  <a:pt x="12531" y="11871"/>
                  <a:pt x="12537" y="11962"/>
                  <a:pt x="13905" y="12349"/>
                </a:cubicBezTo>
                <a:cubicBezTo>
                  <a:pt x="15736" y="12868"/>
                  <a:pt x="17114" y="12275"/>
                  <a:pt x="19304" y="10027"/>
                </a:cubicBezTo>
                <a:cubicBezTo>
                  <a:pt x="21244" y="8036"/>
                  <a:pt x="21598" y="7405"/>
                  <a:pt x="21598" y="5924"/>
                </a:cubicBezTo>
                <a:cubicBezTo>
                  <a:pt x="21599" y="4358"/>
                  <a:pt x="21216" y="3622"/>
                  <a:pt x="19556" y="1990"/>
                </a:cubicBezTo>
                <a:cubicBezTo>
                  <a:pt x="17899" y="360"/>
                  <a:pt x="17201" y="-1"/>
                  <a:pt x="15717" y="0"/>
                </a:cubicBezTo>
                <a:close/>
                <a:moveTo>
                  <a:pt x="13556" y="7384"/>
                </a:moveTo>
                <a:cubicBezTo>
                  <a:pt x="13072" y="7330"/>
                  <a:pt x="12336" y="8004"/>
                  <a:pt x="10176" y="10176"/>
                </a:cubicBezTo>
                <a:cubicBezTo>
                  <a:pt x="7286" y="13085"/>
                  <a:pt x="7119" y="13346"/>
                  <a:pt x="7734" y="13965"/>
                </a:cubicBezTo>
                <a:cubicBezTo>
                  <a:pt x="7905" y="14137"/>
                  <a:pt x="8119" y="14275"/>
                  <a:pt x="8209" y="14275"/>
                </a:cubicBezTo>
                <a:cubicBezTo>
                  <a:pt x="8649" y="14275"/>
                  <a:pt x="9414" y="13624"/>
                  <a:pt x="11726" y="11274"/>
                </a:cubicBezTo>
                <a:cubicBezTo>
                  <a:pt x="14353" y="8603"/>
                  <a:pt x="14582" y="8238"/>
                  <a:pt x="14001" y="7653"/>
                </a:cubicBezTo>
                <a:cubicBezTo>
                  <a:pt x="13852" y="7502"/>
                  <a:pt x="13718" y="7402"/>
                  <a:pt x="13556" y="7384"/>
                </a:cubicBezTo>
                <a:close/>
                <a:moveTo>
                  <a:pt x="6318" y="9161"/>
                </a:moveTo>
                <a:cubicBezTo>
                  <a:pt x="5723" y="9198"/>
                  <a:pt x="5143" y="9336"/>
                  <a:pt x="4710" y="9560"/>
                </a:cubicBezTo>
                <a:cubicBezTo>
                  <a:pt x="4372" y="9736"/>
                  <a:pt x="3283" y="10709"/>
                  <a:pt x="2290" y="11726"/>
                </a:cubicBezTo>
                <a:cubicBezTo>
                  <a:pt x="714" y="13340"/>
                  <a:pt x="451" y="13680"/>
                  <a:pt x="233" y="14421"/>
                </a:cubicBezTo>
                <a:cubicBezTo>
                  <a:pt x="77" y="14952"/>
                  <a:pt x="0" y="15357"/>
                  <a:pt x="0" y="15757"/>
                </a:cubicBezTo>
                <a:cubicBezTo>
                  <a:pt x="-1" y="16158"/>
                  <a:pt x="75" y="16556"/>
                  <a:pt x="229" y="17079"/>
                </a:cubicBezTo>
                <a:cubicBezTo>
                  <a:pt x="431" y="17763"/>
                  <a:pt x="717" y="18157"/>
                  <a:pt x="1875" y="19363"/>
                </a:cubicBezTo>
                <a:cubicBezTo>
                  <a:pt x="2748" y="20272"/>
                  <a:pt x="3577" y="20978"/>
                  <a:pt x="4073" y="21230"/>
                </a:cubicBezTo>
                <a:cubicBezTo>
                  <a:pt x="4590" y="21493"/>
                  <a:pt x="4865" y="21586"/>
                  <a:pt x="5396" y="21596"/>
                </a:cubicBezTo>
                <a:cubicBezTo>
                  <a:pt x="5573" y="21599"/>
                  <a:pt x="5777" y="21593"/>
                  <a:pt x="6029" y="21581"/>
                </a:cubicBezTo>
                <a:cubicBezTo>
                  <a:pt x="7603" y="21507"/>
                  <a:pt x="8136" y="21214"/>
                  <a:pt x="9995" y="19397"/>
                </a:cubicBezTo>
                <a:cubicBezTo>
                  <a:pt x="11706" y="17726"/>
                  <a:pt x="12350" y="16733"/>
                  <a:pt x="12489" y="15548"/>
                </a:cubicBezTo>
                <a:cubicBezTo>
                  <a:pt x="12588" y="14706"/>
                  <a:pt x="12340" y="13439"/>
                  <a:pt x="11985" y="12957"/>
                </a:cubicBezTo>
                <a:cubicBezTo>
                  <a:pt x="11769" y="12665"/>
                  <a:pt x="11709" y="12702"/>
                  <a:pt x="10599" y="13812"/>
                </a:cubicBezTo>
                <a:cubicBezTo>
                  <a:pt x="9961" y="14451"/>
                  <a:pt x="9439" y="15084"/>
                  <a:pt x="9439" y="15220"/>
                </a:cubicBezTo>
                <a:cubicBezTo>
                  <a:pt x="9439" y="15557"/>
                  <a:pt x="6298" y="18647"/>
                  <a:pt x="5955" y="18647"/>
                </a:cubicBezTo>
                <a:cubicBezTo>
                  <a:pt x="5512" y="18647"/>
                  <a:pt x="3087" y="16166"/>
                  <a:pt x="3087" y="15712"/>
                </a:cubicBezTo>
                <a:cubicBezTo>
                  <a:pt x="3087" y="15209"/>
                  <a:pt x="5560" y="12626"/>
                  <a:pt x="6419" y="12233"/>
                </a:cubicBezTo>
                <a:cubicBezTo>
                  <a:pt x="7138" y="11904"/>
                  <a:pt x="9061" y="10013"/>
                  <a:pt x="8916" y="9777"/>
                </a:cubicBezTo>
                <a:cubicBezTo>
                  <a:pt x="8862" y="9689"/>
                  <a:pt x="8460" y="9498"/>
                  <a:pt x="8023" y="9351"/>
                </a:cubicBezTo>
                <a:cubicBezTo>
                  <a:pt x="7526" y="9185"/>
                  <a:pt x="6914" y="9124"/>
                  <a:pt x="6318" y="9161"/>
                </a:cubicBezTo>
                <a:close/>
              </a:path>
            </a:pathLst>
          </a:custGeom>
          <a:ln w="114300">
            <a:solidFill>
              <a:srgbClr val="014248"/>
            </a:solidFill>
            <a:miter lim="400000"/>
          </a:ln>
          <a:effectLst>
            <a:outerShdw blurRad="50800" dist="25400" dir="3600000" rotWithShape="0">
              <a:srgbClr val="000000">
                <a:alpha val="70000"/>
              </a:srgbClr>
            </a:outerShdw>
          </a:effectLst>
        </p:spPr>
      </p:pic>
      <p:sp>
        <p:nvSpPr>
          <p:cNvPr id="192" name="How will my child be included in activities outside the classroom? How accessible is the school?"/>
          <p:cNvSpPr/>
          <p:nvPr/>
        </p:nvSpPr>
        <p:spPr>
          <a:xfrm>
            <a:off x="9119753" y="1327964"/>
            <a:ext cx="7576489" cy="3364660"/>
          </a:xfrm>
          <a:prstGeom prst="wedgeEllipseCallout">
            <a:avLst>
              <a:gd name="adj1" fmla="val -3469"/>
              <a:gd name="adj2" fmla="val 70283"/>
            </a:avLst>
          </a:prstGeom>
          <a:solidFill>
            <a:srgbClr val="FFFFFF"/>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my child be included in activities outside the classroom? How accessible is the school?</a:t>
            </a:r>
          </a:p>
        </p:txBody>
      </p:sp>
      <p:sp>
        <p:nvSpPr>
          <p:cNvPr id="193" name="Our school is an inclusive school and we ensure that every lesson is accessible to ever child wherever it takes place. Our school building is mainly on one level. Individual access arrangements (where appropriate) are discussed prior to the child startin"/>
          <p:cNvSpPr txBox="1"/>
          <p:nvPr/>
        </p:nvSpPr>
        <p:spPr>
          <a:xfrm>
            <a:off x="9473939" y="6066199"/>
            <a:ext cx="8120377" cy="27617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3200">
                <a:latin typeface="Chalkboard SE Regular"/>
                <a:ea typeface="Chalkboard SE Regular"/>
                <a:cs typeface="Chalkboard SE Regular"/>
                <a:sym typeface="Chalkboard SE Regular"/>
              </a:defRPr>
            </a:lvl1pPr>
          </a:lstStyle>
          <a:p>
            <a:r>
              <a:rPr dirty="0"/>
              <a:t>Our school is an inclusive school and we ensure that every lesson is accessible to ever child wherever it takes place. Our school building is on one level. Individual access arrangements (where appropriate) are discussed prior to the child starting school and reviewed accordingly.</a:t>
            </a:r>
            <a:r>
              <a:rPr lang="en-US" dirty="0"/>
              <a:t>  </a:t>
            </a:r>
            <a:endParaRPr/>
          </a:p>
        </p:txBody>
      </p:sp>
      <p:sp>
        <p:nvSpPr>
          <p:cNvPr id="194" name="How will you support my child’s transition into/within/from the school?"/>
          <p:cNvSpPr/>
          <p:nvPr/>
        </p:nvSpPr>
        <p:spPr>
          <a:xfrm>
            <a:off x="16000654" y="175566"/>
            <a:ext cx="7576489" cy="2499212"/>
          </a:xfrm>
          <a:prstGeom prst="wedgeEllipseCallout">
            <a:avLst>
              <a:gd name="adj1" fmla="val 17592"/>
              <a:gd name="adj2" fmla="val 72436"/>
            </a:avLst>
          </a:prstGeom>
          <a:solidFill>
            <a:srgbClr val="FFFFFF"/>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you support my child’s transition into/within/from the school?</a:t>
            </a:r>
          </a:p>
        </p:txBody>
      </p:sp>
      <p:sp>
        <p:nvSpPr>
          <p:cNvPr id="195" name="We have built strong links with feeder schools and nurseries. We work to ensure smooth transition. This could be through visits to a child’s new setting/class, meeting new teachers and individualised transition activities. We work closely with Linton Vil"/>
          <p:cNvSpPr txBox="1"/>
          <p:nvPr/>
        </p:nvSpPr>
        <p:spPr>
          <a:xfrm>
            <a:off x="17730058" y="3310023"/>
            <a:ext cx="5983803" cy="5689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3100">
                <a:latin typeface="Chalkboard SE Regular"/>
                <a:ea typeface="Chalkboard SE Regular"/>
                <a:cs typeface="Chalkboard SE Regular"/>
                <a:sym typeface="Chalkboard SE Regular"/>
              </a:defRPr>
            </a:lvl1pPr>
          </a:lstStyle>
          <a:p>
            <a:r>
              <a:t>We have built strong links with feeder schools and nurseries. We work to ensure smooth transition. This could be through visits to a child’s new setting/class, meeting new teachers and individualised transition activities. We work closely with Linton Village College to facilitate transition to secondary school. </a:t>
            </a:r>
          </a:p>
        </p:txBody>
      </p:sp>
      <p:sp>
        <p:nvSpPr>
          <p:cNvPr id="196" name="Where can I find further information?"/>
          <p:cNvSpPr/>
          <p:nvPr/>
        </p:nvSpPr>
        <p:spPr>
          <a:xfrm>
            <a:off x="2554851" y="10075943"/>
            <a:ext cx="6400021" cy="2296373"/>
          </a:xfrm>
          <a:prstGeom prst="wedgeEllipseCallout">
            <a:avLst>
              <a:gd name="adj1" fmla="val 44807"/>
              <a:gd name="adj2" fmla="val 77363"/>
            </a:avLst>
          </a:prstGeom>
          <a:solidFill>
            <a:srgbClr val="FFFFFF"/>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Where can I find further information?</a:t>
            </a:r>
          </a:p>
        </p:txBody>
      </p:sp>
      <p:sp>
        <p:nvSpPr>
          <p:cNvPr id="197" name="In the event of any concerns about your child or our school’s provision for children, parents should i(in the first instance) contact their child’s class teacher to discuss further. Any concerns that have not been addressed by this should be taken to the"/>
          <p:cNvSpPr txBox="1"/>
          <p:nvPr/>
        </p:nvSpPr>
        <p:spPr>
          <a:xfrm>
            <a:off x="9274468" y="10571452"/>
            <a:ext cx="14354024" cy="27617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3200">
                <a:latin typeface="Chalkboard SE Regular"/>
                <a:ea typeface="Chalkboard SE Regular"/>
                <a:cs typeface="Chalkboard SE Regular"/>
                <a:sym typeface="Chalkboard SE Regular"/>
              </a:defRPr>
            </a:lvl1pPr>
          </a:lstStyle>
          <a:p>
            <a:r>
              <a:rPr dirty="0"/>
              <a:t>In the event of any concerns about your child or our school’s provision for children, parents should (in the first instance) contact their child’s class teacher to discuss further. Any concerns that have not been addressed by this should be taken to the school’s SENCo or </a:t>
            </a:r>
            <a:r>
              <a:rPr dirty="0" err="1"/>
              <a:t>Headte</a:t>
            </a:r>
            <a:r>
              <a:rPr lang="en-GB" dirty="0"/>
              <a:t>a</a:t>
            </a:r>
            <a:r>
              <a:rPr dirty="0" err="1"/>
              <a:t>cher</a:t>
            </a:r>
            <a:r>
              <a:rPr dirty="0"/>
              <a:t>. The school’s Governing Body lead for SEND (</a:t>
            </a:r>
            <a:r>
              <a:rPr dirty="0" err="1"/>
              <a:t>Mrs</a:t>
            </a:r>
            <a:r>
              <a:rPr dirty="0"/>
              <a:t> Alison Weir) is the final point of contact for these concerns and can be contacted via the school office.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99" name="Who’s who?"/>
          <p:cNvSpPr/>
          <p:nvPr/>
        </p:nvSpPr>
        <p:spPr>
          <a:xfrm>
            <a:off x="907622" y="234121"/>
            <a:ext cx="5345257" cy="1904216"/>
          </a:xfrm>
          <a:prstGeom prst="wedgeEllipseCallout">
            <a:avLst>
              <a:gd name="adj1" fmla="val -52519"/>
              <a:gd name="adj2" fmla="val 53971"/>
            </a:avLst>
          </a:prstGeom>
          <a:solidFill>
            <a:srgbClr val="FFFFFF"/>
          </a:solidFill>
          <a:ln w="635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lnSpc>
                <a:spcPct val="100000"/>
              </a:lnSpc>
              <a:spcBef>
                <a:spcPts val="0"/>
              </a:spcBef>
              <a:defRPr sz="4400">
                <a:latin typeface="Chalkboard SE Regular"/>
                <a:ea typeface="Chalkboard SE Regular"/>
                <a:cs typeface="Chalkboard SE Regular"/>
                <a:sym typeface="Chalkboard SE Regular"/>
              </a:defRPr>
            </a:lvl1pPr>
          </a:lstStyle>
          <a:p>
            <a:r>
              <a:t>Who’s who?</a:t>
            </a:r>
          </a:p>
        </p:txBody>
      </p:sp>
      <p:sp>
        <p:nvSpPr>
          <p:cNvPr id="200" name="Head with Shoulders"/>
          <p:cNvSpPr/>
          <p:nvPr/>
        </p:nvSpPr>
        <p:spPr>
          <a:xfrm>
            <a:off x="466590" y="2597548"/>
            <a:ext cx="2030980" cy="1759591"/>
          </a:xfrm>
          <a:custGeom>
            <a:avLst/>
            <a:gdLst/>
            <a:ahLst/>
            <a:cxnLst>
              <a:cxn ang="0">
                <a:pos x="wd2" y="hd2"/>
              </a:cxn>
              <a:cxn ang="5400000">
                <a:pos x="wd2" y="hd2"/>
              </a:cxn>
              <a:cxn ang="10800000">
                <a:pos x="wd2" y="hd2"/>
              </a:cxn>
              <a:cxn ang="16200000">
                <a:pos x="wd2" y="hd2"/>
              </a:cxn>
            </a:cxnLst>
            <a:rect l="0" t="0" r="r" b="b"/>
            <a:pathLst>
              <a:path w="21600" h="21600" extrusionOk="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01" name="SENCo - Miss Lizzie Beecroft                                      Responsible for advising class teachers about the provision they make for pupils with SEND, overseeing the whole-school’s SEND provision, co-ordinating training relating to SEND, liaising "/>
          <p:cNvSpPr txBox="1"/>
          <p:nvPr/>
        </p:nvSpPr>
        <p:spPr>
          <a:xfrm>
            <a:off x="2648984" y="2962547"/>
            <a:ext cx="9610769" cy="20969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400">
                <a:latin typeface="Chalkboard SE Regular"/>
                <a:ea typeface="Chalkboard SE Regular"/>
                <a:cs typeface="Chalkboard SE Regular"/>
                <a:sym typeface="Chalkboard SE Regular"/>
              </a:defRPr>
            </a:pPr>
            <a:r>
              <a:rPr dirty="0"/>
              <a:t>SENCo </a:t>
            </a:r>
            <a:r>
              <a:rPr lang="en-GB" dirty="0"/>
              <a:t>–</a:t>
            </a:r>
            <a:r>
              <a:rPr dirty="0"/>
              <a:t> </a:t>
            </a:r>
            <a:r>
              <a:rPr lang="en-GB" dirty="0"/>
              <a:t>Mr Sam Barnes</a:t>
            </a:r>
            <a:r>
              <a:rPr lang="en-US" dirty="0"/>
              <a:t>                                    </a:t>
            </a:r>
            <a:br>
              <a:rPr lang="en-US" dirty="0"/>
            </a:br>
            <a:r>
              <a:rPr dirty="0"/>
              <a:t>Responsible for advising class teachers about the provision they make for pupils with SEND, overseeing the whole-school’s SEND provision, </a:t>
            </a:r>
            <a:r>
              <a:rPr dirty="0" err="1"/>
              <a:t>co-ordinating</a:t>
            </a:r>
            <a:r>
              <a:rPr dirty="0"/>
              <a:t> training relating to SEND, liaising with and referring pupils to external services. </a:t>
            </a:r>
            <a:r>
              <a:rPr lang="en-GB" u="sng" dirty="0">
                <a:hlinkClick r:id="rId2"/>
              </a:rPr>
              <a:t>Sbarnes@anglianlearning.</a:t>
            </a:r>
            <a:r>
              <a:rPr lang="en-GB" u="sng">
                <a:hlinkClick r:id="rId2"/>
              </a:rPr>
              <a:t>org</a:t>
            </a:r>
            <a:r>
              <a:rPr lang="en-GB" u="sng"/>
              <a:t> </a:t>
            </a:r>
            <a:br>
              <a:rPr lang="en-GB" u="sng"/>
            </a:br>
            <a:r>
              <a:rPr u="sng">
                <a:hlinkClick r:id="rId3"/>
              </a:rPr>
              <a:t>office</a:t>
            </a:r>
            <a:r>
              <a:rPr u="sng" dirty="0">
                <a:hlinkClick r:id="rId3"/>
              </a:rPr>
              <a:t>@</a:t>
            </a:r>
            <a:r>
              <a:rPr lang="en-US" u="sng" dirty="0">
                <a:hlinkClick r:id="rId3"/>
              </a:rPr>
              <a:t>meadowprimary.org</a:t>
            </a:r>
            <a:r>
              <a:rPr lang="en-US" u="sng" dirty="0"/>
              <a:t> </a:t>
            </a:r>
            <a:endParaRPr lang="en-US" dirty="0"/>
          </a:p>
        </p:txBody>
      </p:sp>
      <p:sp>
        <p:nvSpPr>
          <p:cNvPr id="202" name="Head with Shoulders"/>
          <p:cNvSpPr/>
          <p:nvPr/>
        </p:nvSpPr>
        <p:spPr>
          <a:xfrm>
            <a:off x="466590" y="4709319"/>
            <a:ext cx="2030980" cy="1759591"/>
          </a:xfrm>
          <a:custGeom>
            <a:avLst/>
            <a:gdLst/>
            <a:ahLst/>
            <a:cxnLst>
              <a:cxn ang="0">
                <a:pos x="wd2" y="hd2"/>
              </a:cxn>
              <a:cxn ang="5400000">
                <a:pos x="wd2" y="hd2"/>
              </a:cxn>
              <a:cxn ang="10800000">
                <a:pos x="wd2" y="hd2"/>
              </a:cxn>
              <a:cxn ang="16200000">
                <a:pos x="wd2" y="hd2"/>
              </a:cxn>
            </a:cxnLst>
            <a:rect l="0" t="0" r="r" b="b"/>
            <a:pathLst>
              <a:path w="21600" h="21600" extrusionOk="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03" name="SEND Governor - Mrs Alison Weir  office@meadow.cambs.sch.uk"/>
          <p:cNvSpPr txBox="1"/>
          <p:nvPr/>
        </p:nvSpPr>
        <p:spPr>
          <a:xfrm>
            <a:off x="2648984" y="5307894"/>
            <a:ext cx="9610769" cy="19261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3000">
                <a:latin typeface="Chalkboard SE Regular"/>
                <a:ea typeface="Chalkboard SE Regular"/>
                <a:cs typeface="Chalkboard SE Regular"/>
                <a:sym typeface="Chalkboard SE Regular"/>
              </a:defRPr>
            </a:pPr>
            <a:r>
              <a:rPr dirty="0"/>
              <a:t>SEND Governor - </a:t>
            </a:r>
            <a:r>
              <a:rPr dirty="0" err="1"/>
              <a:t>Mrs</a:t>
            </a:r>
            <a:r>
              <a:rPr dirty="0"/>
              <a:t> Alison Weir</a:t>
            </a:r>
            <a:r>
              <a:rPr lang="en-US" dirty="0"/>
              <a:t> </a:t>
            </a:r>
            <a:r>
              <a:rPr dirty="0"/>
              <a:t> </a:t>
            </a:r>
            <a:r>
              <a:rPr u="sng" dirty="0">
                <a:hlinkClick r:id="rId3"/>
              </a:rPr>
              <a:t>office@</a:t>
            </a:r>
            <a:r>
              <a:rPr lang="en-US" u="sng" dirty="0">
                <a:hlinkClick r:id="rId3"/>
              </a:rPr>
              <a:t>meadowprimary.org</a:t>
            </a:r>
            <a:endParaRPr lang="en-US" dirty="0"/>
          </a:p>
          <a:p>
            <a:pPr>
              <a:defRPr sz="3000">
                <a:latin typeface="Chalkboard SE Regular"/>
                <a:ea typeface="Chalkboard SE Regular"/>
                <a:cs typeface="Chalkboard SE Regular"/>
                <a:sym typeface="Chalkboard SE Regular"/>
              </a:defRPr>
            </a:pPr>
            <a:endParaRPr lang="en-US" u="sng" dirty="0"/>
          </a:p>
        </p:txBody>
      </p:sp>
      <p:sp>
        <p:nvSpPr>
          <p:cNvPr id="204" name="Head with Shoulders"/>
          <p:cNvSpPr/>
          <p:nvPr/>
        </p:nvSpPr>
        <p:spPr>
          <a:xfrm>
            <a:off x="466590" y="6821090"/>
            <a:ext cx="2030980" cy="1759592"/>
          </a:xfrm>
          <a:custGeom>
            <a:avLst/>
            <a:gdLst/>
            <a:ahLst/>
            <a:cxnLst>
              <a:cxn ang="0">
                <a:pos x="wd2" y="hd2"/>
              </a:cxn>
              <a:cxn ang="5400000">
                <a:pos x="wd2" y="hd2"/>
              </a:cxn>
              <a:cxn ang="10800000">
                <a:pos x="wd2" y="hd2"/>
              </a:cxn>
              <a:cxn ang="16200000">
                <a:pos x="wd2" y="hd2"/>
              </a:cxn>
            </a:cxnLst>
            <a:rect l="0" t="0" r="r" b="b"/>
            <a:pathLst>
              <a:path w="21600" h="21600" extrusionOk="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05" name="Headteacher - Miss Nichola Connor head@meadow.cambs.sch.uk  office@meadow.cambs.sch.uk"/>
          <p:cNvSpPr txBox="1"/>
          <p:nvPr/>
        </p:nvSpPr>
        <p:spPr>
          <a:xfrm>
            <a:off x="2648984" y="7474922"/>
            <a:ext cx="9610769" cy="13490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3000">
                <a:latin typeface="Chalkboard SE Regular"/>
                <a:ea typeface="Chalkboard SE Regular"/>
                <a:cs typeface="Chalkboard SE Regular"/>
                <a:sym typeface="Chalkboard SE Regular"/>
              </a:defRPr>
            </a:pPr>
            <a:r>
              <a:rPr dirty="0"/>
              <a:t>Headteacher - </a:t>
            </a:r>
            <a:r>
              <a:rPr lang="en-US" dirty="0" err="1"/>
              <a:t>Mrs</a:t>
            </a:r>
            <a:r>
              <a:rPr lang="en-US" dirty="0"/>
              <a:t> Nichola Pickford  </a:t>
            </a:r>
            <a:r>
              <a:rPr lang="en-US" u="sng" dirty="0">
                <a:hlinkClick r:id="rId4"/>
              </a:rPr>
              <a:t>npickford@anglianlearning.org</a:t>
            </a:r>
            <a:r>
              <a:rPr lang="en-US" dirty="0"/>
              <a:t> </a:t>
            </a:r>
            <a:br>
              <a:rPr lang="en-US" dirty="0"/>
            </a:br>
            <a:r>
              <a:rPr u="sng" dirty="0">
                <a:hlinkClick r:id="rId3"/>
              </a:rPr>
              <a:t>office@</a:t>
            </a:r>
            <a:r>
              <a:rPr lang="en-US" u="sng" dirty="0">
                <a:hlinkClick r:id="rId3"/>
              </a:rPr>
              <a:t>meadowprimary.org</a:t>
            </a:r>
            <a:endParaRPr lang="en-US" dirty="0"/>
          </a:p>
        </p:txBody>
      </p:sp>
      <p:pic>
        <p:nvPicPr>
          <p:cNvPr id="206" name="42DEC528-035D-4872-B30F-082F1D45CD8D-L0-001.jpeg" descr="42DEC528-035D-4872-B30F-082F1D45CD8D-L0-001.jpeg"/>
          <p:cNvPicPr>
            <a:picLocks noChangeAspect="1"/>
          </p:cNvPicPr>
          <p:nvPr/>
        </p:nvPicPr>
        <p:blipFill>
          <a:blip r:embed="rId5"/>
          <a:srcRect l="13392" t="19122" r="4485" b="6346"/>
          <a:stretch>
            <a:fillRect/>
          </a:stretch>
        </p:blipFill>
        <p:spPr>
          <a:xfrm>
            <a:off x="501541" y="10271284"/>
            <a:ext cx="1961078" cy="724183"/>
          </a:xfrm>
          <a:custGeom>
            <a:avLst/>
            <a:gdLst/>
            <a:ahLst/>
            <a:cxnLst>
              <a:cxn ang="0">
                <a:pos x="wd2" y="hd2"/>
              </a:cxn>
              <a:cxn ang="5400000">
                <a:pos x="wd2" y="hd2"/>
              </a:cxn>
              <a:cxn ang="10800000">
                <a:pos x="wd2" y="hd2"/>
              </a:cxn>
              <a:cxn ang="16200000">
                <a:pos x="wd2" y="hd2"/>
              </a:cxn>
            </a:cxnLst>
            <a:rect l="0" t="0" r="r" b="b"/>
            <a:pathLst>
              <a:path w="21563" h="21589" extrusionOk="0">
                <a:moveTo>
                  <a:pt x="1165" y="0"/>
                </a:moveTo>
                <a:cubicBezTo>
                  <a:pt x="956" y="2"/>
                  <a:pt x="954" y="5"/>
                  <a:pt x="742" y="521"/>
                </a:cubicBezTo>
                <a:cubicBezTo>
                  <a:pt x="624" y="806"/>
                  <a:pt x="407" y="1345"/>
                  <a:pt x="262" y="1716"/>
                </a:cubicBezTo>
                <a:lnTo>
                  <a:pt x="0" y="2390"/>
                </a:lnTo>
                <a:lnTo>
                  <a:pt x="0" y="4295"/>
                </a:lnTo>
                <a:lnTo>
                  <a:pt x="0" y="6188"/>
                </a:lnTo>
                <a:lnTo>
                  <a:pt x="74" y="6152"/>
                </a:lnTo>
                <a:cubicBezTo>
                  <a:pt x="182" y="6111"/>
                  <a:pt x="189" y="6369"/>
                  <a:pt x="87" y="6697"/>
                </a:cubicBezTo>
                <a:cubicBezTo>
                  <a:pt x="2" y="6971"/>
                  <a:pt x="0" y="6979"/>
                  <a:pt x="0" y="8803"/>
                </a:cubicBezTo>
                <a:cubicBezTo>
                  <a:pt x="0" y="9807"/>
                  <a:pt x="14" y="10625"/>
                  <a:pt x="31" y="10625"/>
                </a:cubicBezTo>
                <a:cubicBezTo>
                  <a:pt x="47" y="10625"/>
                  <a:pt x="99" y="10480"/>
                  <a:pt x="148" y="10305"/>
                </a:cubicBezTo>
                <a:cubicBezTo>
                  <a:pt x="198" y="10130"/>
                  <a:pt x="253" y="9986"/>
                  <a:pt x="271" y="9986"/>
                </a:cubicBezTo>
                <a:cubicBezTo>
                  <a:pt x="288" y="9986"/>
                  <a:pt x="485" y="9508"/>
                  <a:pt x="707" y="8921"/>
                </a:cubicBezTo>
                <a:cubicBezTo>
                  <a:pt x="929" y="8334"/>
                  <a:pt x="1132" y="7838"/>
                  <a:pt x="1161" y="7821"/>
                </a:cubicBezTo>
                <a:cubicBezTo>
                  <a:pt x="1220" y="7785"/>
                  <a:pt x="1405" y="8234"/>
                  <a:pt x="1405" y="8412"/>
                </a:cubicBezTo>
                <a:cubicBezTo>
                  <a:pt x="1405" y="8478"/>
                  <a:pt x="1426" y="8530"/>
                  <a:pt x="1449" y="8531"/>
                </a:cubicBezTo>
                <a:cubicBezTo>
                  <a:pt x="1472" y="8531"/>
                  <a:pt x="1617" y="8865"/>
                  <a:pt x="1772" y="9264"/>
                </a:cubicBezTo>
                <a:cubicBezTo>
                  <a:pt x="1927" y="9663"/>
                  <a:pt x="2067" y="9986"/>
                  <a:pt x="2082" y="9986"/>
                </a:cubicBezTo>
                <a:cubicBezTo>
                  <a:pt x="2096" y="9986"/>
                  <a:pt x="2123" y="10075"/>
                  <a:pt x="2143" y="10175"/>
                </a:cubicBezTo>
                <a:cubicBezTo>
                  <a:pt x="2173" y="10327"/>
                  <a:pt x="2213" y="10353"/>
                  <a:pt x="2391" y="10353"/>
                </a:cubicBezTo>
                <a:cubicBezTo>
                  <a:pt x="2536" y="10353"/>
                  <a:pt x="2617" y="10312"/>
                  <a:pt x="2645" y="10222"/>
                </a:cubicBezTo>
                <a:cubicBezTo>
                  <a:pt x="2667" y="10150"/>
                  <a:pt x="2760" y="9964"/>
                  <a:pt x="2850" y="9808"/>
                </a:cubicBezTo>
                <a:cubicBezTo>
                  <a:pt x="2939" y="9653"/>
                  <a:pt x="3014" y="9478"/>
                  <a:pt x="3020" y="9418"/>
                </a:cubicBezTo>
                <a:cubicBezTo>
                  <a:pt x="3026" y="9358"/>
                  <a:pt x="3162" y="8967"/>
                  <a:pt x="3321" y="8554"/>
                </a:cubicBezTo>
                <a:lnTo>
                  <a:pt x="3609" y="7809"/>
                </a:lnTo>
                <a:lnTo>
                  <a:pt x="3757" y="8069"/>
                </a:lnTo>
                <a:cubicBezTo>
                  <a:pt x="3838" y="8218"/>
                  <a:pt x="4026" y="8673"/>
                  <a:pt x="4181" y="9075"/>
                </a:cubicBezTo>
                <a:cubicBezTo>
                  <a:pt x="4335" y="9477"/>
                  <a:pt x="4470" y="9806"/>
                  <a:pt x="4482" y="9808"/>
                </a:cubicBezTo>
                <a:cubicBezTo>
                  <a:pt x="4493" y="9810"/>
                  <a:pt x="4558" y="9933"/>
                  <a:pt x="4621" y="10080"/>
                </a:cubicBezTo>
                <a:cubicBezTo>
                  <a:pt x="4715" y="10298"/>
                  <a:pt x="4769" y="10353"/>
                  <a:pt x="4901" y="10353"/>
                </a:cubicBezTo>
                <a:cubicBezTo>
                  <a:pt x="5112" y="10353"/>
                  <a:pt x="5233" y="10125"/>
                  <a:pt x="5708" y="8826"/>
                </a:cubicBezTo>
                <a:cubicBezTo>
                  <a:pt x="6023" y="7964"/>
                  <a:pt x="6081" y="7839"/>
                  <a:pt x="6144" y="7903"/>
                </a:cubicBezTo>
                <a:cubicBezTo>
                  <a:pt x="6260" y="8023"/>
                  <a:pt x="6563" y="8666"/>
                  <a:pt x="6563" y="8791"/>
                </a:cubicBezTo>
                <a:cubicBezTo>
                  <a:pt x="6563" y="8853"/>
                  <a:pt x="6584" y="8897"/>
                  <a:pt x="6607" y="8897"/>
                </a:cubicBezTo>
                <a:cubicBezTo>
                  <a:pt x="6630" y="8897"/>
                  <a:pt x="6799" y="9309"/>
                  <a:pt x="6982" y="9808"/>
                </a:cubicBezTo>
                <a:cubicBezTo>
                  <a:pt x="7166" y="10308"/>
                  <a:pt x="7342" y="10719"/>
                  <a:pt x="7375" y="10719"/>
                </a:cubicBezTo>
                <a:cubicBezTo>
                  <a:pt x="7430" y="10719"/>
                  <a:pt x="7436" y="10581"/>
                  <a:pt x="7436" y="8909"/>
                </a:cubicBezTo>
                <a:lnTo>
                  <a:pt x="7436" y="7087"/>
                </a:lnTo>
                <a:lnTo>
                  <a:pt x="7301" y="6803"/>
                </a:lnTo>
                <a:cubicBezTo>
                  <a:pt x="7149" y="6473"/>
                  <a:pt x="7153" y="6354"/>
                  <a:pt x="7318" y="6354"/>
                </a:cubicBezTo>
                <a:lnTo>
                  <a:pt x="7436" y="6354"/>
                </a:lnTo>
                <a:lnTo>
                  <a:pt x="7436" y="4508"/>
                </a:lnTo>
                <a:cubicBezTo>
                  <a:pt x="7436" y="2460"/>
                  <a:pt x="7452" y="2650"/>
                  <a:pt x="7183" y="2047"/>
                </a:cubicBezTo>
                <a:cubicBezTo>
                  <a:pt x="7116" y="1897"/>
                  <a:pt x="6964" y="1497"/>
                  <a:pt x="6843" y="1159"/>
                </a:cubicBezTo>
                <a:cubicBezTo>
                  <a:pt x="6721" y="822"/>
                  <a:pt x="6607" y="544"/>
                  <a:pt x="6590" y="544"/>
                </a:cubicBezTo>
                <a:cubicBezTo>
                  <a:pt x="6572" y="544"/>
                  <a:pt x="6504" y="422"/>
                  <a:pt x="6441" y="272"/>
                </a:cubicBezTo>
                <a:cubicBezTo>
                  <a:pt x="6341" y="34"/>
                  <a:pt x="6302" y="0"/>
                  <a:pt x="6127" y="0"/>
                </a:cubicBezTo>
                <a:lnTo>
                  <a:pt x="5926" y="0"/>
                </a:lnTo>
                <a:lnTo>
                  <a:pt x="5551" y="994"/>
                </a:lnTo>
                <a:cubicBezTo>
                  <a:pt x="5345" y="1543"/>
                  <a:pt x="5163" y="2000"/>
                  <a:pt x="5141" y="2000"/>
                </a:cubicBezTo>
                <a:cubicBezTo>
                  <a:pt x="5119" y="2000"/>
                  <a:pt x="5089" y="2077"/>
                  <a:pt x="5080" y="2177"/>
                </a:cubicBezTo>
                <a:cubicBezTo>
                  <a:pt x="5066" y="2320"/>
                  <a:pt x="5035" y="2366"/>
                  <a:pt x="4931" y="2366"/>
                </a:cubicBezTo>
                <a:cubicBezTo>
                  <a:pt x="4810" y="2366"/>
                  <a:pt x="4775" y="2289"/>
                  <a:pt x="4495" y="1538"/>
                </a:cubicBezTo>
                <a:cubicBezTo>
                  <a:pt x="4327" y="1089"/>
                  <a:pt x="4180" y="722"/>
                  <a:pt x="4168" y="722"/>
                </a:cubicBezTo>
                <a:cubicBezTo>
                  <a:pt x="4155" y="722"/>
                  <a:pt x="4077" y="567"/>
                  <a:pt x="3993" y="367"/>
                </a:cubicBezTo>
                <a:cubicBezTo>
                  <a:pt x="3853" y="32"/>
                  <a:pt x="3828" y="0"/>
                  <a:pt x="3648" y="0"/>
                </a:cubicBezTo>
                <a:cubicBezTo>
                  <a:pt x="3479" y="0"/>
                  <a:pt x="3438" y="36"/>
                  <a:pt x="3338" y="272"/>
                </a:cubicBezTo>
                <a:cubicBezTo>
                  <a:pt x="3275" y="422"/>
                  <a:pt x="3211" y="544"/>
                  <a:pt x="3194" y="544"/>
                </a:cubicBezTo>
                <a:cubicBezTo>
                  <a:pt x="3178" y="544"/>
                  <a:pt x="3151" y="637"/>
                  <a:pt x="3133" y="745"/>
                </a:cubicBezTo>
                <a:cubicBezTo>
                  <a:pt x="3115" y="854"/>
                  <a:pt x="3072" y="987"/>
                  <a:pt x="3037" y="1041"/>
                </a:cubicBezTo>
                <a:cubicBezTo>
                  <a:pt x="3003" y="1095"/>
                  <a:pt x="2866" y="1407"/>
                  <a:pt x="2736" y="1739"/>
                </a:cubicBezTo>
                <a:cubicBezTo>
                  <a:pt x="2437" y="2509"/>
                  <a:pt x="2372" y="2544"/>
                  <a:pt x="2165" y="2035"/>
                </a:cubicBezTo>
                <a:cubicBezTo>
                  <a:pt x="2079" y="1824"/>
                  <a:pt x="2007" y="1617"/>
                  <a:pt x="2007" y="1574"/>
                </a:cubicBezTo>
                <a:cubicBezTo>
                  <a:pt x="2007" y="1530"/>
                  <a:pt x="1962" y="1414"/>
                  <a:pt x="1907" y="1325"/>
                </a:cubicBezTo>
                <a:cubicBezTo>
                  <a:pt x="1852" y="1237"/>
                  <a:pt x="1712" y="901"/>
                  <a:pt x="1593" y="580"/>
                </a:cubicBezTo>
                <a:lnTo>
                  <a:pt x="1379" y="0"/>
                </a:lnTo>
                <a:lnTo>
                  <a:pt x="1165" y="0"/>
                </a:lnTo>
                <a:close/>
                <a:moveTo>
                  <a:pt x="7903" y="0"/>
                </a:moveTo>
                <a:cubicBezTo>
                  <a:pt x="7837" y="0"/>
                  <a:pt x="7835" y="63"/>
                  <a:pt x="7829" y="3336"/>
                </a:cubicBezTo>
                <a:cubicBezTo>
                  <a:pt x="7820" y="8498"/>
                  <a:pt x="7842" y="21464"/>
                  <a:pt x="7859" y="21545"/>
                </a:cubicBezTo>
                <a:cubicBezTo>
                  <a:pt x="7868" y="21585"/>
                  <a:pt x="7895" y="21600"/>
                  <a:pt x="7916" y="21581"/>
                </a:cubicBezTo>
                <a:cubicBezTo>
                  <a:pt x="7945" y="21554"/>
                  <a:pt x="7958" y="18846"/>
                  <a:pt x="7964" y="10779"/>
                </a:cubicBezTo>
                <a:cubicBezTo>
                  <a:pt x="7973" y="49"/>
                  <a:pt x="7970" y="0"/>
                  <a:pt x="7903" y="0"/>
                </a:cubicBezTo>
                <a:close/>
                <a:moveTo>
                  <a:pt x="15300" y="142"/>
                </a:moveTo>
                <a:cubicBezTo>
                  <a:pt x="15285" y="127"/>
                  <a:pt x="15271" y="147"/>
                  <a:pt x="15252" y="189"/>
                </a:cubicBezTo>
                <a:cubicBezTo>
                  <a:pt x="15226" y="248"/>
                  <a:pt x="15204" y="346"/>
                  <a:pt x="15204" y="402"/>
                </a:cubicBezTo>
                <a:cubicBezTo>
                  <a:pt x="15204" y="459"/>
                  <a:pt x="15188" y="656"/>
                  <a:pt x="15169" y="840"/>
                </a:cubicBezTo>
                <a:cubicBezTo>
                  <a:pt x="15130" y="1222"/>
                  <a:pt x="14995" y="1455"/>
                  <a:pt x="14816" y="1455"/>
                </a:cubicBezTo>
                <a:cubicBezTo>
                  <a:pt x="14689" y="1455"/>
                  <a:pt x="14536" y="1785"/>
                  <a:pt x="14536" y="2059"/>
                </a:cubicBezTo>
                <a:cubicBezTo>
                  <a:pt x="14536" y="2325"/>
                  <a:pt x="14456" y="2575"/>
                  <a:pt x="14392" y="2508"/>
                </a:cubicBezTo>
                <a:cubicBezTo>
                  <a:pt x="14352" y="2467"/>
                  <a:pt x="14336" y="2347"/>
                  <a:pt x="14336" y="2047"/>
                </a:cubicBezTo>
                <a:cubicBezTo>
                  <a:pt x="14336" y="1695"/>
                  <a:pt x="14323" y="1613"/>
                  <a:pt x="14253" y="1526"/>
                </a:cubicBezTo>
                <a:cubicBezTo>
                  <a:pt x="14193" y="1453"/>
                  <a:pt x="14157" y="1456"/>
                  <a:pt x="14126" y="1526"/>
                </a:cubicBezTo>
                <a:cubicBezTo>
                  <a:pt x="14094" y="1598"/>
                  <a:pt x="14060" y="1578"/>
                  <a:pt x="14000" y="1455"/>
                </a:cubicBezTo>
                <a:cubicBezTo>
                  <a:pt x="13920" y="1293"/>
                  <a:pt x="13915" y="1288"/>
                  <a:pt x="13794" y="1455"/>
                </a:cubicBezTo>
                <a:cubicBezTo>
                  <a:pt x="13682" y="1610"/>
                  <a:pt x="13661" y="1622"/>
                  <a:pt x="13576" y="1503"/>
                </a:cubicBezTo>
                <a:cubicBezTo>
                  <a:pt x="13488" y="1379"/>
                  <a:pt x="13478" y="1383"/>
                  <a:pt x="13454" y="1562"/>
                </a:cubicBezTo>
                <a:cubicBezTo>
                  <a:pt x="13432" y="1724"/>
                  <a:pt x="13428" y="2272"/>
                  <a:pt x="13437" y="3455"/>
                </a:cubicBezTo>
                <a:cubicBezTo>
                  <a:pt x="13437" y="3580"/>
                  <a:pt x="13432" y="3875"/>
                  <a:pt x="13428" y="4117"/>
                </a:cubicBezTo>
                <a:cubicBezTo>
                  <a:pt x="13419" y="4589"/>
                  <a:pt x="13460" y="4739"/>
                  <a:pt x="13581" y="4697"/>
                </a:cubicBezTo>
                <a:cubicBezTo>
                  <a:pt x="13642" y="4676"/>
                  <a:pt x="13648" y="4587"/>
                  <a:pt x="13663" y="3715"/>
                </a:cubicBezTo>
                <a:cubicBezTo>
                  <a:pt x="13680" y="2797"/>
                  <a:pt x="13687" y="2744"/>
                  <a:pt x="13794" y="2378"/>
                </a:cubicBezTo>
                <a:cubicBezTo>
                  <a:pt x="13903" y="2006"/>
                  <a:pt x="14034" y="1870"/>
                  <a:pt x="14082" y="2082"/>
                </a:cubicBezTo>
                <a:cubicBezTo>
                  <a:pt x="14093" y="2131"/>
                  <a:pt x="14112" y="2721"/>
                  <a:pt x="14122" y="3384"/>
                </a:cubicBezTo>
                <a:cubicBezTo>
                  <a:pt x="14131" y="4047"/>
                  <a:pt x="14150" y="4619"/>
                  <a:pt x="14165" y="4662"/>
                </a:cubicBezTo>
                <a:cubicBezTo>
                  <a:pt x="14181" y="4704"/>
                  <a:pt x="14223" y="4727"/>
                  <a:pt x="14257" y="4709"/>
                </a:cubicBezTo>
                <a:cubicBezTo>
                  <a:pt x="14311" y="4681"/>
                  <a:pt x="14321" y="4557"/>
                  <a:pt x="14336" y="3810"/>
                </a:cubicBezTo>
                <a:cubicBezTo>
                  <a:pt x="14349" y="3138"/>
                  <a:pt x="14363" y="2946"/>
                  <a:pt x="14401" y="2946"/>
                </a:cubicBezTo>
                <a:cubicBezTo>
                  <a:pt x="14433" y="2946"/>
                  <a:pt x="14453" y="3073"/>
                  <a:pt x="14462" y="3313"/>
                </a:cubicBezTo>
                <a:cubicBezTo>
                  <a:pt x="14469" y="3512"/>
                  <a:pt x="14489" y="3749"/>
                  <a:pt x="14506" y="3833"/>
                </a:cubicBezTo>
                <a:cubicBezTo>
                  <a:pt x="14522" y="3918"/>
                  <a:pt x="14536" y="4079"/>
                  <a:pt x="14536" y="4200"/>
                </a:cubicBezTo>
                <a:cubicBezTo>
                  <a:pt x="14536" y="4424"/>
                  <a:pt x="14712" y="4835"/>
                  <a:pt x="14855" y="4934"/>
                </a:cubicBezTo>
                <a:cubicBezTo>
                  <a:pt x="14891" y="4958"/>
                  <a:pt x="14931" y="4975"/>
                  <a:pt x="14942" y="4981"/>
                </a:cubicBezTo>
                <a:cubicBezTo>
                  <a:pt x="14954" y="4987"/>
                  <a:pt x="14981" y="4935"/>
                  <a:pt x="15003" y="4863"/>
                </a:cubicBezTo>
                <a:cubicBezTo>
                  <a:pt x="15025" y="4790"/>
                  <a:pt x="15110" y="4724"/>
                  <a:pt x="15195" y="4709"/>
                </a:cubicBezTo>
                <a:cubicBezTo>
                  <a:pt x="15335" y="4684"/>
                  <a:pt x="15354" y="4647"/>
                  <a:pt x="15379" y="4401"/>
                </a:cubicBezTo>
                <a:cubicBezTo>
                  <a:pt x="15393" y="4252"/>
                  <a:pt x="15405" y="3310"/>
                  <a:pt x="15405" y="2307"/>
                </a:cubicBezTo>
                <a:cubicBezTo>
                  <a:pt x="15405" y="799"/>
                  <a:pt x="15396" y="452"/>
                  <a:pt x="15352" y="284"/>
                </a:cubicBezTo>
                <a:cubicBezTo>
                  <a:pt x="15332" y="203"/>
                  <a:pt x="15315" y="157"/>
                  <a:pt x="15300" y="142"/>
                </a:cubicBezTo>
                <a:close/>
                <a:moveTo>
                  <a:pt x="9068" y="177"/>
                </a:moveTo>
                <a:cubicBezTo>
                  <a:pt x="8880" y="178"/>
                  <a:pt x="8845" y="209"/>
                  <a:pt x="8693" y="521"/>
                </a:cubicBezTo>
                <a:cubicBezTo>
                  <a:pt x="8587" y="737"/>
                  <a:pt x="8521" y="947"/>
                  <a:pt x="8514" y="1089"/>
                </a:cubicBezTo>
                <a:cubicBezTo>
                  <a:pt x="8508" y="1212"/>
                  <a:pt x="8486" y="1365"/>
                  <a:pt x="8466" y="1432"/>
                </a:cubicBezTo>
                <a:cubicBezTo>
                  <a:pt x="8424" y="1569"/>
                  <a:pt x="8427" y="3305"/>
                  <a:pt x="8470" y="3538"/>
                </a:cubicBezTo>
                <a:cubicBezTo>
                  <a:pt x="8485" y="3618"/>
                  <a:pt x="8533" y="3868"/>
                  <a:pt x="8575" y="4106"/>
                </a:cubicBezTo>
                <a:cubicBezTo>
                  <a:pt x="8617" y="4343"/>
                  <a:pt x="8671" y="4543"/>
                  <a:pt x="8693" y="4543"/>
                </a:cubicBezTo>
                <a:cubicBezTo>
                  <a:pt x="8715" y="4543"/>
                  <a:pt x="8760" y="4620"/>
                  <a:pt x="8793" y="4721"/>
                </a:cubicBezTo>
                <a:cubicBezTo>
                  <a:pt x="8857" y="4911"/>
                  <a:pt x="8926" y="4916"/>
                  <a:pt x="9208" y="4721"/>
                </a:cubicBezTo>
                <a:cubicBezTo>
                  <a:pt x="9271" y="4677"/>
                  <a:pt x="9330" y="4651"/>
                  <a:pt x="9339" y="4673"/>
                </a:cubicBezTo>
                <a:cubicBezTo>
                  <a:pt x="9347" y="4696"/>
                  <a:pt x="9408" y="4514"/>
                  <a:pt x="9474" y="4259"/>
                </a:cubicBezTo>
                <a:lnTo>
                  <a:pt x="9592" y="3798"/>
                </a:lnTo>
                <a:lnTo>
                  <a:pt x="9688" y="4094"/>
                </a:lnTo>
                <a:cubicBezTo>
                  <a:pt x="9739" y="4260"/>
                  <a:pt x="9780" y="4449"/>
                  <a:pt x="9780" y="4508"/>
                </a:cubicBezTo>
                <a:cubicBezTo>
                  <a:pt x="9780" y="4566"/>
                  <a:pt x="9819" y="4684"/>
                  <a:pt x="9867" y="4768"/>
                </a:cubicBezTo>
                <a:cubicBezTo>
                  <a:pt x="9937" y="4892"/>
                  <a:pt x="9971" y="4894"/>
                  <a:pt x="10055" y="4815"/>
                </a:cubicBezTo>
                <a:cubicBezTo>
                  <a:pt x="10184" y="4693"/>
                  <a:pt x="10407" y="4696"/>
                  <a:pt x="10434" y="4815"/>
                </a:cubicBezTo>
                <a:cubicBezTo>
                  <a:pt x="10446" y="4865"/>
                  <a:pt x="10481" y="4898"/>
                  <a:pt x="10517" y="4898"/>
                </a:cubicBezTo>
                <a:cubicBezTo>
                  <a:pt x="10579" y="4898"/>
                  <a:pt x="10583" y="4824"/>
                  <a:pt x="10583" y="3526"/>
                </a:cubicBezTo>
                <a:cubicBezTo>
                  <a:pt x="10583" y="2283"/>
                  <a:pt x="10575" y="2130"/>
                  <a:pt x="10508" y="1810"/>
                </a:cubicBezTo>
                <a:lnTo>
                  <a:pt x="10439" y="1455"/>
                </a:lnTo>
                <a:lnTo>
                  <a:pt x="10181" y="1455"/>
                </a:lnTo>
                <a:cubicBezTo>
                  <a:pt x="9935" y="1455"/>
                  <a:pt x="9921" y="1464"/>
                  <a:pt x="9814" y="1763"/>
                </a:cubicBezTo>
                <a:lnTo>
                  <a:pt x="9705" y="2071"/>
                </a:lnTo>
                <a:lnTo>
                  <a:pt x="9793" y="2224"/>
                </a:lnTo>
                <a:cubicBezTo>
                  <a:pt x="9877" y="2375"/>
                  <a:pt x="9882" y="2380"/>
                  <a:pt x="9998" y="2142"/>
                </a:cubicBezTo>
                <a:cubicBezTo>
                  <a:pt x="10084" y="1962"/>
                  <a:pt x="10142" y="1911"/>
                  <a:pt x="10203" y="1952"/>
                </a:cubicBezTo>
                <a:cubicBezTo>
                  <a:pt x="10380" y="2073"/>
                  <a:pt x="10312" y="2563"/>
                  <a:pt x="10103" y="2686"/>
                </a:cubicBezTo>
                <a:cubicBezTo>
                  <a:pt x="10045" y="2720"/>
                  <a:pt x="9959" y="2829"/>
                  <a:pt x="9910" y="2922"/>
                </a:cubicBezTo>
                <a:cubicBezTo>
                  <a:pt x="9862" y="3016"/>
                  <a:pt x="9804" y="3088"/>
                  <a:pt x="9784" y="3088"/>
                </a:cubicBezTo>
                <a:cubicBezTo>
                  <a:pt x="9764" y="3088"/>
                  <a:pt x="9750" y="3122"/>
                  <a:pt x="9753" y="3159"/>
                </a:cubicBezTo>
                <a:cubicBezTo>
                  <a:pt x="9756" y="3196"/>
                  <a:pt x="9748" y="3296"/>
                  <a:pt x="9736" y="3384"/>
                </a:cubicBezTo>
                <a:cubicBezTo>
                  <a:pt x="9724" y="3471"/>
                  <a:pt x="9706" y="3612"/>
                  <a:pt x="9697" y="3691"/>
                </a:cubicBezTo>
                <a:cubicBezTo>
                  <a:pt x="9673" y="3894"/>
                  <a:pt x="9601" y="3800"/>
                  <a:pt x="9579" y="3538"/>
                </a:cubicBezTo>
                <a:cubicBezTo>
                  <a:pt x="9556" y="3268"/>
                  <a:pt x="9378" y="3153"/>
                  <a:pt x="9378" y="3407"/>
                </a:cubicBezTo>
                <a:cubicBezTo>
                  <a:pt x="9378" y="3655"/>
                  <a:pt x="9162" y="4177"/>
                  <a:pt x="9060" y="4177"/>
                </a:cubicBezTo>
                <a:cubicBezTo>
                  <a:pt x="8930" y="4177"/>
                  <a:pt x="8722" y="3698"/>
                  <a:pt x="8693" y="3336"/>
                </a:cubicBezTo>
                <a:cubicBezTo>
                  <a:pt x="8620" y="2414"/>
                  <a:pt x="8686" y="1378"/>
                  <a:pt x="8841" y="994"/>
                </a:cubicBezTo>
                <a:cubicBezTo>
                  <a:pt x="9012" y="572"/>
                  <a:pt x="9104" y="546"/>
                  <a:pt x="9217" y="911"/>
                </a:cubicBezTo>
                <a:cubicBezTo>
                  <a:pt x="9269" y="1080"/>
                  <a:pt x="9307" y="1262"/>
                  <a:pt x="9300" y="1313"/>
                </a:cubicBezTo>
                <a:cubicBezTo>
                  <a:pt x="9292" y="1364"/>
                  <a:pt x="9317" y="1470"/>
                  <a:pt x="9356" y="1550"/>
                </a:cubicBezTo>
                <a:cubicBezTo>
                  <a:pt x="9465" y="1771"/>
                  <a:pt x="9579" y="1628"/>
                  <a:pt x="9579" y="1266"/>
                </a:cubicBezTo>
                <a:cubicBezTo>
                  <a:pt x="9579" y="1049"/>
                  <a:pt x="9542" y="886"/>
                  <a:pt x="9426" y="580"/>
                </a:cubicBezTo>
                <a:cubicBezTo>
                  <a:pt x="9279" y="193"/>
                  <a:pt x="9269" y="177"/>
                  <a:pt x="9068" y="177"/>
                </a:cubicBezTo>
                <a:close/>
                <a:moveTo>
                  <a:pt x="12455" y="189"/>
                </a:moveTo>
                <a:cubicBezTo>
                  <a:pt x="12418" y="203"/>
                  <a:pt x="12381" y="252"/>
                  <a:pt x="12363" y="343"/>
                </a:cubicBezTo>
                <a:cubicBezTo>
                  <a:pt x="12327" y="527"/>
                  <a:pt x="12323" y="4080"/>
                  <a:pt x="12359" y="4449"/>
                </a:cubicBezTo>
                <a:cubicBezTo>
                  <a:pt x="12376" y="4623"/>
                  <a:pt x="12415" y="4698"/>
                  <a:pt x="12529" y="4780"/>
                </a:cubicBezTo>
                <a:cubicBezTo>
                  <a:pt x="12752" y="4939"/>
                  <a:pt x="12859" y="4921"/>
                  <a:pt x="13031" y="4697"/>
                </a:cubicBezTo>
                <a:cubicBezTo>
                  <a:pt x="13242" y="4422"/>
                  <a:pt x="13279" y="4177"/>
                  <a:pt x="13275" y="3005"/>
                </a:cubicBezTo>
                <a:lnTo>
                  <a:pt x="13271" y="2059"/>
                </a:lnTo>
                <a:lnTo>
                  <a:pt x="13140" y="1763"/>
                </a:lnTo>
                <a:cubicBezTo>
                  <a:pt x="13027" y="1500"/>
                  <a:pt x="12988" y="1458"/>
                  <a:pt x="12821" y="1455"/>
                </a:cubicBezTo>
                <a:cubicBezTo>
                  <a:pt x="12710" y="1453"/>
                  <a:pt x="12622" y="1401"/>
                  <a:pt x="12607" y="1337"/>
                </a:cubicBezTo>
                <a:cubicBezTo>
                  <a:pt x="12594" y="1277"/>
                  <a:pt x="12576" y="1041"/>
                  <a:pt x="12572" y="805"/>
                </a:cubicBezTo>
                <a:cubicBezTo>
                  <a:pt x="12569" y="569"/>
                  <a:pt x="12554" y="337"/>
                  <a:pt x="12542" y="284"/>
                </a:cubicBezTo>
                <a:cubicBezTo>
                  <a:pt x="12524" y="207"/>
                  <a:pt x="12491" y="175"/>
                  <a:pt x="12455" y="189"/>
                </a:cubicBezTo>
                <a:close/>
                <a:moveTo>
                  <a:pt x="18761" y="189"/>
                </a:moveTo>
                <a:cubicBezTo>
                  <a:pt x="18733" y="200"/>
                  <a:pt x="18704" y="249"/>
                  <a:pt x="18673" y="331"/>
                </a:cubicBezTo>
                <a:cubicBezTo>
                  <a:pt x="18629" y="451"/>
                  <a:pt x="18621" y="602"/>
                  <a:pt x="18638" y="1171"/>
                </a:cubicBezTo>
                <a:cubicBezTo>
                  <a:pt x="18650" y="1553"/>
                  <a:pt x="18658" y="1969"/>
                  <a:pt x="18656" y="2106"/>
                </a:cubicBezTo>
                <a:cubicBezTo>
                  <a:pt x="18652" y="2394"/>
                  <a:pt x="18653" y="3010"/>
                  <a:pt x="18656" y="3396"/>
                </a:cubicBezTo>
                <a:cubicBezTo>
                  <a:pt x="18659" y="3831"/>
                  <a:pt x="18609" y="3845"/>
                  <a:pt x="18499" y="3419"/>
                </a:cubicBezTo>
                <a:cubicBezTo>
                  <a:pt x="18397" y="3029"/>
                  <a:pt x="18266" y="2801"/>
                  <a:pt x="18075" y="2686"/>
                </a:cubicBezTo>
                <a:cubicBezTo>
                  <a:pt x="17956" y="2614"/>
                  <a:pt x="17925" y="2405"/>
                  <a:pt x="18001" y="2177"/>
                </a:cubicBezTo>
                <a:cubicBezTo>
                  <a:pt x="18073" y="1962"/>
                  <a:pt x="18209" y="1944"/>
                  <a:pt x="18289" y="2142"/>
                </a:cubicBezTo>
                <a:cubicBezTo>
                  <a:pt x="18360" y="2314"/>
                  <a:pt x="18486" y="2239"/>
                  <a:pt x="18486" y="2023"/>
                </a:cubicBezTo>
                <a:cubicBezTo>
                  <a:pt x="18486" y="1822"/>
                  <a:pt x="18353" y="1455"/>
                  <a:pt x="18281" y="1455"/>
                </a:cubicBezTo>
                <a:cubicBezTo>
                  <a:pt x="18248" y="1455"/>
                  <a:pt x="18216" y="1415"/>
                  <a:pt x="18206" y="1372"/>
                </a:cubicBezTo>
                <a:cubicBezTo>
                  <a:pt x="18182" y="1268"/>
                  <a:pt x="17895" y="1480"/>
                  <a:pt x="17835" y="1645"/>
                </a:cubicBezTo>
                <a:cubicBezTo>
                  <a:pt x="17809" y="1717"/>
                  <a:pt x="17769" y="1940"/>
                  <a:pt x="17744" y="2142"/>
                </a:cubicBezTo>
                <a:cubicBezTo>
                  <a:pt x="17704" y="2461"/>
                  <a:pt x="17703" y="2539"/>
                  <a:pt x="17748" y="2757"/>
                </a:cubicBezTo>
                <a:cubicBezTo>
                  <a:pt x="17801" y="3009"/>
                  <a:pt x="17954" y="3266"/>
                  <a:pt x="18045" y="3266"/>
                </a:cubicBezTo>
                <a:cubicBezTo>
                  <a:pt x="18072" y="3266"/>
                  <a:pt x="18139" y="3350"/>
                  <a:pt x="18193" y="3455"/>
                </a:cubicBezTo>
                <a:cubicBezTo>
                  <a:pt x="18268" y="3598"/>
                  <a:pt x="18288" y="3713"/>
                  <a:pt x="18281" y="3893"/>
                </a:cubicBezTo>
                <a:cubicBezTo>
                  <a:pt x="18271" y="4104"/>
                  <a:pt x="18251" y="4140"/>
                  <a:pt x="18128" y="4165"/>
                </a:cubicBezTo>
                <a:cubicBezTo>
                  <a:pt x="18014" y="4187"/>
                  <a:pt x="17983" y="4150"/>
                  <a:pt x="17953" y="3999"/>
                </a:cubicBezTo>
                <a:cubicBezTo>
                  <a:pt x="17915" y="3804"/>
                  <a:pt x="17801" y="3748"/>
                  <a:pt x="17766" y="3904"/>
                </a:cubicBezTo>
                <a:cubicBezTo>
                  <a:pt x="17738" y="4027"/>
                  <a:pt x="17561" y="4020"/>
                  <a:pt x="17486" y="3893"/>
                </a:cubicBezTo>
                <a:cubicBezTo>
                  <a:pt x="17438" y="3811"/>
                  <a:pt x="17405" y="3829"/>
                  <a:pt x="17329" y="3964"/>
                </a:cubicBezTo>
                <a:cubicBezTo>
                  <a:pt x="17130" y="4318"/>
                  <a:pt x="16931" y="4108"/>
                  <a:pt x="16954" y="3573"/>
                </a:cubicBezTo>
                <a:lnTo>
                  <a:pt x="16963" y="3313"/>
                </a:lnTo>
                <a:lnTo>
                  <a:pt x="17255" y="3289"/>
                </a:lnTo>
                <a:lnTo>
                  <a:pt x="17552" y="3266"/>
                </a:lnTo>
                <a:lnTo>
                  <a:pt x="17556" y="2875"/>
                </a:lnTo>
                <a:cubicBezTo>
                  <a:pt x="17564" y="2024"/>
                  <a:pt x="17496" y="1694"/>
                  <a:pt x="17255" y="1384"/>
                </a:cubicBezTo>
                <a:cubicBezTo>
                  <a:pt x="17142" y="1239"/>
                  <a:pt x="17134" y="1245"/>
                  <a:pt x="16915" y="1538"/>
                </a:cubicBezTo>
                <a:cubicBezTo>
                  <a:pt x="16820" y="1664"/>
                  <a:pt x="16680" y="2229"/>
                  <a:pt x="16666" y="2544"/>
                </a:cubicBezTo>
                <a:cubicBezTo>
                  <a:pt x="16658" y="2719"/>
                  <a:pt x="16643" y="3018"/>
                  <a:pt x="16631" y="3218"/>
                </a:cubicBezTo>
                <a:cubicBezTo>
                  <a:pt x="16550" y="4507"/>
                  <a:pt x="17179" y="5327"/>
                  <a:pt x="17504" y="4354"/>
                </a:cubicBezTo>
                <a:cubicBezTo>
                  <a:pt x="17582" y="4119"/>
                  <a:pt x="17614" y="4132"/>
                  <a:pt x="17735" y="4449"/>
                </a:cubicBezTo>
                <a:cubicBezTo>
                  <a:pt x="17810" y="4647"/>
                  <a:pt x="17884" y="4736"/>
                  <a:pt x="18019" y="4792"/>
                </a:cubicBezTo>
                <a:cubicBezTo>
                  <a:pt x="18251" y="4888"/>
                  <a:pt x="18421" y="4746"/>
                  <a:pt x="18481" y="4413"/>
                </a:cubicBezTo>
                <a:cubicBezTo>
                  <a:pt x="18537" y="4102"/>
                  <a:pt x="18605" y="4109"/>
                  <a:pt x="18660" y="4425"/>
                </a:cubicBezTo>
                <a:cubicBezTo>
                  <a:pt x="18690" y="4592"/>
                  <a:pt x="18734" y="4690"/>
                  <a:pt x="18795" y="4709"/>
                </a:cubicBezTo>
                <a:lnTo>
                  <a:pt x="18891" y="4733"/>
                </a:lnTo>
                <a:lnTo>
                  <a:pt x="18891" y="3573"/>
                </a:lnTo>
                <a:cubicBezTo>
                  <a:pt x="18891" y="2509"/>
                  <a:pt x="18894" y="2406"/>
                  <a:pt x="18961" y="2212"/>
                </a:cubicBezTo>
                <a:cubicBezTo>
                  <a:pt x="19040" y="1984"/>
                  <a:pt x="19205" y="1920"/>
                  <a:pt x="19249" y="2106"/>
                </a:cubicBezTo>
                <a:cubicBezTo>
                  <a:pt x="19264" y="2168"/>
                  <a:pt x="19284" y="2791"/>
                  <a:pt x="19293" y="3490"/>
                </a:cubicBezTo>
                <a:cubicBezTo>
                  <a:pt x="19309" y="4743"/>
                  <a:pt x="19308" y="4769"/>
                  <a:pt x="19385" y="4780"/>
                </a:cubicBezTo>
                <a:cubicBezTo>
                  <a:pt x="19438" y="4787"/>
                  <a:pt x="19473" y="4726"/>
                  <a:pt x="19494" y="4579"/>
                </a:cubicBezTo>
                <a:cubicBezTo>
                  <a:pt x="19535" y="4287"/>
                  <a:pt x="19595" y="4303"/>
                  <a:pt x="19708" y="4650"/>
                </a:cubicBezTo>
                <a:cubicBezTo>
                  <a:pt x="19798" y="4928"/>
                  <a:pt x="19801" y="4938"/>
                  <a:pt x="19838" y="4768"/>
                </a:cubicBezTo>
                <a:cubicBezTo>
                  <a:pt x="19861" y="4663"/>
                  <a:pt x="19885" y="3978"/>
                  <a:pt x="19895" y="3100"/>
                </a:cubicBezTo>
                <a:cubicBezTo>
                  <a:pt x="19911" y="1715"/>
                  <a:pt x="19906" y="1611"/>
                  <a:pt x="19847" y="1526"/>
                </a:cubicBezTo>
                <a:cubicBezTo>
                  <a:pt x="19805" y="1465"/>
                  <a:pt x="19759" y="1463"/>
                  <a:pt x="19708" y="1526"/>
                </a:cubicBezTo>
                <a:cubicBezTo>
                  <a:pt x="19634" y="1617"/>
                  <a:pt x="19636" y="1654"/>
                  <a:pt x="19642" y="2769"/>
                </a:cubicBezTo>
                <a:cubicBezTo>
                  <a:pt x="19647" y="3560"/>
                  <a:pt x="19636" y="3966"/>
                  <a:pt x="19607" y="4070"/>
                </a:cubicBezTo>
                <a:cubicBezTo>
                  <a:pt x="19529" y="4357"/>
                  <a:pt x="19494" y="4045"/>
                  <a:pt x="19485" y="2911"/>
                </a:cubicBezTo>
                <a:lnTo>
                  <a:pt x="19476" y="1787"/>
                </a:lnTo>
                <a:lnTo>
                  <a:pt x="19350" y="1514"/>
                </a:lnTo>
                <a:cubicBezTo>
                  <a:pt x="19235" y="1264"/>
                  <a:pt x="19217" y="1250"/>
                  <a:pt x="19140" y="1361"/>
                </a:cubicBezTo>
                <a:cubicBezTo>
                  <a:pt x="19076" y="1454"/>
                  <a:pt x="19039" y="1464"/>
                  <a:pt x="18974" y="1384"/>
                </a:cubicBezTo>
                <a:cubicBezTo>
                  <a:pt x="18902" y="1295"/>
                  <a:pt x="18890" y="1224"/>
                  <a:pt x="18896" y="876"/>
                </a:cubicBezTo>
                <a:cubicBezTo>
                  <a:pt x="18903" y="424"/>
                  <a:pt x="18843" y="156"/>
                  <a:pt x="18761" y="189"/>
                </a:cubicBezTo>
                <a:close/>
                <a:moveTo>
                  <a:pt x="19830" y="213"/>
                </a:moveTo>
                <a:cubicBezTo>
                  <a:pt x="19822" y="205"/>
                  <a:pt x="19813" y="215"/>
                  <a:pt x="19804" y="225"/>
                </a:cubicBezTo>
                <a:cubicBezTo>
                  <a:pt x="19777" y="253"/>
                  <a:pt x="19733" y="272"/>
                  <a:pt x="19708" y="272"/>
                </a:cubicBezTo>
                <a:cubicBezTo>
                  <a:pt x="19655" y="272"/>
                  <a:pt x="19608" y="667"/>
                  <a:pt x="19642" y="816"/>
                </a:cubicBezTo>
                <a:cubicBezTo>
                  <a:pt x="19669" y="935"/>
                  <a:pt x="19747" y="941"/>
                  <a:pt x="19825" y="828"/>
                </a:cubicBezTo>
                <a:cubicBezTo>
                  <a:pt x="19892" y="731"/>
                  <a:pt x="19884" y="270"/>
                  <a:pt x="19830" y="213"/>
                </a:cubicBezTo>
                <a:close/>
                <a:moveTo>
                  <a:pt x="14222" y="272"/>
                </a:moveTo>
                <a:cubicBezTo>
                  <a:pt x="14177" y="264"/>
                  <a:pt x="14134" y="306"/>
                  <a:pt x="14130" y="390"/>
                </a:cubicBezTo>
                <a:cubicBezTo>
                  <a:pt x="14116" y="715"/>
                  <a:pt x="14113" y="773"/>
                  <a:pt x="14126" y="840"/>
                </a:cubicBezTo>
                <a:cubicBezTo>
                  <a:pt x="14148" y="958"/>
                  <a:pt x="14277" y="869"/>
                  <a:pt x="14314" y="710"/>
                </a:cubicBezTo>
                <a:cubicBezTo>
                  <a:pt x="14332" y="629"/>
                  <a:pt x="14334" y="496"/>
                  <a:pt x="14322" y="414"/>
                </a:cubicBezTo>
                <a:cubicBezTo>
                  <a:pt x="14310" y="327"/>
                  <a:pt x="14267" y="280"/>
                  <a:pt x="14222" y="272"/>
                </a:cubicBezTo>
                <a:close/>
                <a:moveTo>
                  <a:pt x="21143" y="1290"/>
                </a:moveTo>
                <a:cubicBezTo>
                  <a:pt x="21039" y="1278"/>
                  <a:pt x="20932" y="1404"/>
                  <a:pt x="20833" y="1680"/>
                </a:cubicBezTo>
                <a:cubicBezTo>
                  <a:pt x="20739" y="1944"/>
                  <a:pt x="20708" y="2122"/>
                  <a:pt x="20663" y="2745"/>
                </a:cubicBezTo>
                <a:cubicBezTo>
                  <a:pt x="20612" y="3447"/>
                  <a:pt x="20613" y="3517"/>
                  <a:pt x="20668" y="3857"/>
                </a:cubicBezTo>
                <a:cubicBezTo>
                  <a:pt x="20738" y="4301"/>
                  <a:pt x="20872" y="4697"/>
                  <a:pt x="20973" y="4756"/>
                </a:cubicBezTo>
                <a:cubicBezTo>
                  <a:pt x="21228" y="4905"/>
                  <a:pt x="21536" y="4552"/>
                  <a:pt x="21536" y="4117"/>
                </a:cubicBezTo>
                <a:cubicBezTo>
                  <a:pt x="21536" y="3810"/>
                  <a:pt x="21457" y="3760"/>
                  <a:pt x="21340" y="3987"/>
                </a:cubicBezTo>
                <a:cubicBezTo>
                  <a:pt x="21194" y="4268"/>
                  <a:pt x="21092" y="4225"/>
                  <a:pt x="20969" y="3845"/>
                </a:cubicBezTo>
                <a:cubicBezTo>
                  <a:pt x="20815" y="3370"/>
                  <a:pt x="20862" y="3266"/>
                  <a:pt x="21235" y="3266"/>
                </a:cubicBezTo>
                <a:cubicBezTo>
                  <a:pt x="21582" y="3266"/>
                  <a:pt x="21600" y="3218"/>
                  <a:pt x="21532" y="2390"/>
                </a:cubicBezTo>
                <a:cubicBezTo>
                  <a:pt x="21475" y="1705"/>
                  <a:pt x="21317" y="1309"/>
                  <a:pt x="21143" y="1290"/>
                </a:cubicBezTo>
                <a:close/>
                <a:moveTo>
                  <a:pt x="11813" y="1325"/>
                </a:moveTo>
                <a:cubicBezTo>
                  <a:pt x="11793" y="1322"/>
                  <a:pt x="11778" y="1331"/>
                  <a:pt x="11770" y="1349"/>
                </a:cubicBezTo>
                <a:cubicBezTo>
                  <a:pt x="11695" y="1516"/>
                  <a:pt x="11478" y="1648"/>
                  <a:pt x="11442" y="1550"/>
                </a:cubicBezTo>
                <a:cubicBezTo>
                  <a:pt x="11395" y="1423"/>
                  <a:pt x="10870" y="1424"/>
                  <a:pt x="10783" y="1550"/>
                </a:cubicBezTo>
                <a:cubicBezTo>
                  <a:pt x="10723" y="1637"/>
                  <a:pt x="10718" y="1754"/>
                  <a:pt x="10718" y="3088"/>
                </a:cubicBezTo>
                <a:cubicBezTo>
                  <a:pt x="10718" y="4279"/>
                  <a:pt x="10727" y="4556"/>
                  <a:pt x="10770" y="4673"/>
                </a:cubicBezTo>
                <a:cubicBezTo>
                  <a:pt x="10831" y="4838"/>
                  <a:pt x="10850" y="4839"/>
                  <a:pt x="10919" y="4721"/>
                </a:cubicBezTo>
                <a:cubicBezTo>
                  <a:pt x="10959" y="4652"/>
                  <a:pt x="10967" y="4406"/>
                  <a:pt x="10967" y="3502"/>
                </a:cubicBezTo>
                <a:cubicBezTo>
                  <a:pt x="10967" y="2520"/>
                  <a:pt x="10977" y="2355"/>
                  <a:pt x="11032" y="2189"/>
                </a:cubicBezTo>
                <a:cubicBezTo>
                  <a:pt x="11102" y="1978"/>
                  <a:pt x="11269" y="1927"/>
                  <a:pt x="11311" y="2106"/>
                </a:cubicBezTo>
                <a:cubicBezTo>
                  <a:pt x="11326" y="2168"/>
                  <a:pt x="11339" y="2669"/>
                  <a:pt x="11342" y="3218"/>
                </a:cubicBezTo>
                <a:cubicBezTo>
                  <a:pt x="11350" y="4869"/>
                  <a:pt x="11340" y="4742"/>
                  <a:pt x="11464" y="4709"/>
                </a:cubicBezTo>
                <a:lnTo>
                  <a:pt x="11573" y="4673"/>
                </a:lnTo>
                <a:lnTo>
                  <a:pt x="11586" y="3478"/>
                </a:lnTo>
                <a:cubicBezTo>
                  <a:pt x="11595" y="2816"/>
                  <a:pt x="11617" y="2279"/>
                  <a:pt x="11634" y="2283"/>
                </a:cubicBezTo>
                <a:cubicBezTo>
                  <a:pt x="11651" y="2288"/>
                  <a:pt x="11679" y="2221"/>
                  <a:pt x="11695" y="2142"/>
                </a:cubicBezTo>
                <a:cubicBezTo>
                  <a:pt x="11731" y="1970"/>
                  <a:pt x="11905" y="1944"/>
                  <a:pt x="11944" y="2106"/>
                </a:cubicBezTo>
                <a:cubicBezTo>
                  <a:pt x="11959" y="2168"/>
                  <a:pt x="11983" y="2781"/>
                  <a:pt x="11992" y="3455"/>
                </a:cubicBezTo>
                <a:lnTo>
                  <a:pt x="12005" y="4673"/>
                </a:lnTo>
                <a:lnTo>
                  <a:pt x="12092" y="4673"/>
                </a:lnTo>
                <a:lnTo>
                  <a:pt x="12175" y="4673"/>
                </a:lnTo>
                <a:lnTo>
                  <a:pt x="12184" y="3325"/>
                </a:lnTo>
                <a:cubicBezTo>
                  <a:pt x="12193" y="2045"/>
                  <a:pt x="12191" y="1956"/>
                  <a:pt x="12119" y="1668"/>
                </a:cubicBezTo>
                <a:cubicBezTo>
                  <a:pt x="12077" y="1501"/>
                  <a:pt x="12020" y="1384"/>
                  <a:pt x="11996" y="1408"/>
                </a:cubicBezTo>
                <a:cubicBezTo>
                  <a:pt x="11973" y="1432"/>
                  <a:pt x="11922" y="1406"/>
                  <a:pt x="11879" y="1361"/>
                </a:cubicBezTo>
                <a:cubicBezTo>
                  <a:pt x="11857" y="1338"/>
                  <a:pt x="11833" y="1328"/>
                  <a:pt x="11813" y="1325"/>
                </a:cubicBezTo>
                <a:close/>
                <a:moveTo>
                  <a:pt x="16160" y="1443"/>
                </a:moveTo>
                <a:cubicBezTo>
                  <a:pt x="15804" y="1466"/>
                  <a:pt x="15787" y="1475"/>
                  <a:pt x="15693" y="1727"/>
                </a:cubicBezTo>
                <a:cubicBezTo>
                  <a:pt x="15598" y="1981"/>
                  <a:pt x="15597" y="2012"/>
                  <a:pt x="15601" y="2828"/>
                </a:cubicBezTo>
                <a:cubicBezTo>
                  <a:pt x="15603" y="3290"/>
                  <a:pt x="15589" y="3712"/>
                  <a:pt x="15571" y="3774"/>
                </a:cubicBezTo>
                <a:cubicBezTo>
                  <a:pt x="15547" y="3852"/>
                  <a:pt x="15548" y="3948"/>
                  <a:pt x="15575" y="4082"/>
                </a:cubicBezTo>
                <a:cubicBezTo>
                  <a:pt x="15605" y="4235"/>
                  <a:pt x="15603" y="4342"/>
                  <a:pt x="15562" y="4579"/>
                </a:cubicBezTo>
                <a:cubicBezTo>
                  <a:pt x="15491" y="4983"/>
                  <a:pt x="15522" y="5430"/>
                  <a:pt x="15627" y="5502"/>
                </a:cubicBezTo>
                <a:cubicBezTo>
                  <a:pt x="15670" y="5531"/>
                  <a:pt x="15724" y="5609"/>
                  <a:pt x="15745" y="5679"/>
                </a:cubicBezTo>
                <a:cubicBezTo>
                  <a:pt x="15772" y="5768"/>
                  <a:pt x="15859" y="5809"/>
                  <a:pt x="16033" y="5809"/>
                </a:cubicBezTo>
                <a:cubicBezTo>
                  <a:pt x="16261" y="5809"/>
                  <a:pt x="16298" y="5784"/>
                  <a:pt x="16413" y="5537"/>
                </a:cubicBezTo>
                <a:cubicBezTo>
                  <a:pt x="16594" y="5148"/>
                  <a:pt x="16603" y="4794"/>
                  <a:pt x="16452" y="4342"/>
                </a:cubicBezTo>
                <a:cubicBezTo>
                  <a:pt x="16355" y="4051"/>
                  <a:pt x="16314" y="3999"/>
                  <a:pt x="16181" y="3975"/>
                </a:cubicBezTo>
                <a:cubicBezTo>
                  <a:pt x="16069" y="3956"/>
                  <a:pt x="16024" y="3908"/>
                  <a:pt x="16024" y="3810"/>
                </a:cubicBezTo>
                <a:cubicBezTo>
                  <a:pt x="16024" y="3731"/>
                  <a:pt x="16061" y="3660"/>
                  <a:pt x="16112" y="3644"/>
                </a:cubicBezTo>
                <a:cubicBezTo>
                  <a:pt x="16160" y="3629"/>
                  <a:pt x="16249" y="3507"/>
                  <a:pt x="16308" y="3372"/>
                </a:cubicBezTo>
                <a:cubicBezTo>
                  <a:pt x="16403" y="3156"/>
                  <a:pt x="16415" y="3070"/>
                  <a:pt x="16426" y="2603"/>
                </a:cubicBezTo>
                <a:cubicBezTo>
                  <a:pt x="16433" y="2274"/>
                  <a:pt x="16461" y="2009"/>
                  <a:pt x="16496" y="1905"/>
                </a:cubicBezTo>
                <a:cubicBezTo>
                  <a:pt x="16526" y="1813"/>
                  <a:pt x="16546" y="1662"/>
                  <a:pt x="16539" y="1574"/>
                </a:cubicBezTo>
                <a:cubicBezTo>
                  <a:pt x="16529" y="1430"/>
                  <a:pt x="16489" y="1423"/>
                  <a:pt x="16160" y="1443"/>
                </a:cubicBezTo>
                <a:close/>
                <a:moveTo>
                  <a:pt x="20497" y="1455"/>
                </a:moveTo>
                <a:cubicBezTo>
                  <a:pt x="20429" y="1454"/>
                  <a:pt x="20362" y="1483"/>
                  <a:pt x="20349" y="1538"/>
                </a:cubicBezTo>
                <a:cubicBezTo>
                  <a:pt x="20338" y="1586"/>
                  <a:pt x="20278" y="1572"/>
                  <a:pt x="20209" y="1514"/>
                </a:cubicBezTo>
                <a:cubicBezTo>
                  <a:pt x="20126" y="1445"/>
                  <a:pt x="20082" y="1446"/>
                  <a:pt x="20057" y="1514"/>
                </a:cubicBezTo>
                <a:cubicBezTo>
                  <a:pt x="20034" y="1576"/>
                  <a:pt x="20023" y="2147"/>
                  <a:pt x="20026" y="3088"/>
                </a:cubicBezTo>
                <a:cubicBezTo>
                  <a:pt x="20030" y="4322"/>
                  <a:pt x="20039" y="4595"/>
                  <a:pt x="20087" y="4768"/>
                </a:cubicBezTo>
                <a:cubicBezTo>
                  <a:pt x="20195" y="5160"/>
                  <a:pt x="20243" y="4805"/>
                  <a:pt x="20275" y="3384"/>
                </a:cubicBezTo>
                <a:cubicBezTo>
                  <a:pt x="20288" y="2803"/>
                  <a:pt x="20303" y="2688"/>
                  <a:pt x="20401" y="2366"/>
                </a:cubicBezTo>
                <a:cubicBezTo>
                  <a:pt x="20463" y="2166"/>
                  <a:pt x="20532" y="2000"/>
                  <a:pt x="20554" y="2000"/>
                </a:cubicBezTo>
                <a:cubicBezTo>
                  <a:pt x="20606" y="1997"/>
                  <a:pt x="20673" y="1656"/>
                  <a:pt x="20646" y="1538"/>
                </a:cubicBezTo>
                <a:cubicBezTo>
                  <a:pt x="20633" y="1482"/>
                  <a:pt x="20566" y="1457"/>
                  <a:pt x="20497" y="1455"/>
                </a:cubicBezTo>
                <a:close/>
                <a:moveTo>
                  <a:pt x="16046" y="1822"/>
                </a:moveTo>
                <a:cubicBezTo>
                  <a:pt x="16144" y="1846"/>
                  <a:pt x="16239" y="2053"/>
                  <a:pt x="16264" y="2414"/>
                </a:cubicBezTo>
                <a:cubicBezTo>
                  <a:pt x="16280" y="2632"/>
                  <a:pt x="16265" y="2755"/>
                  <a:pt x="16195" y="2982"/>
                </a:cubicBezTo>
                <a:cubicBezTo>
                  <a:pt x="15996" y="3621"/>
                  <a:pt x="15673" y="3069"/>
                  <a:pt x="15793" y="2295"/>
                </a:cubicBezTo>
                <a:cubicBezTo>
                  <a:pt x="15846" y="1954"/>
                  <a:pt x="15948" y="1798"/>
                  <a:pt x="16046" y="1822"/>
                </a:cubicBezTo>
                <a:close/>
                <a:moveTo>
                  <a:pt x="12782" y="1940"/>
                </a:moveTo>
                <a:cubicBezTo>
                  <a:pt x="12806" y="1929"/>
                  <a:pt x="12827" y="1946"/>
                  <a:pt x="12856" y="1988"/>
                </a:cubicBezTo>
                <a:cubicBezTo>
                  <a:pt x="12895" y="2044"/>
                  <a:pt x="12926" y="2129"/>
                  <a:pt x="12926" y="2177"/>
                </a:cubicBezTo>
                <a:cubicBezTo>
                  <a:pt x="12926" y="2225"/>
                  <a:pt x="12959" y="2349"/>
                  <a:pt x="12996" y="2449"/>
                </a:cubicBezTo>
                <a:cubicBezTo>
                  <a:pt x="13099" y="2728"/>
                  <a:pt x="13085" y="3473"/>
                  <a:pt x="12974" y="3869"/>
                </a:cubicBezTo>
                <a:cubicBezTo>
                  <a:pt x="12807" y="4461"/>
                  <a:pt x="12560" y="4131"/>
                  <a:pt x="12564" y="3325"/>
                </a:cubicBezTo>
                <a:cubicBezTo>
                  <a:pt x="12567" y="2628"/>
                  <a:pt x="12607" y="2257"/>
                  <a:pt x="12699" y="2071"/>
                </a:cubicBezTo>
                <a:cubicBezTo>
                  <a:pt x="12735" y="1998"/>
                  <a:pt x="12758" y="1951"/>
                  <a:pt x="12782" y="1940"/>
                </a:cubicBezTo>
                <a:close/>
                <a:moveTo>
                  <a:pt x="21139" y="1952"/>
                </a:moveTo>
                <a:cubicBezTo>
                  <a:pt x="21165" y="1963"/>
                  <a:pt x="21192" y="1989"/>
                  <a:pt x="21217" y="2035"/>
                </a:cubicBezTo>
                <a:cubicBezTo>
                  <a:pt x="21302" y="2186"/>
                  <a:pt x="21333" y="2568"/>
                  <a:pt x="21270" y="2674"/>
                </a:cubicBezTo>
                <a:cubicBezTo>
                  <a:pt x="21253" y="2702"/>
                  <a:pt x="21170" y="2747"/>
                  <a:pt x="21087" y="2769"/>
                </a:cubicBezTo>
                <a:cubicBezTo>
                  <a:pt x="20892" y="2818"/>
                  <a:pt x="20830" y="2648"/>
                  <a:pt x="20912" y="2307"/>
                </a:cubicBezTo>
                <a:cubicBezTo>
                  <a:pt x="20977" y="2038"/>
                  <a:pt x="21060" y="1921"/>
                  <a:pt x="21139" y="1952"/>
                </a:cubicBezTo>
                <a:close/>
                <a:moveTo>
                  <a:pt x="14938" y="1964"/>
                </a:moveTo>
                <a:lnTo>
                  <a:pt x="15038" y="2224"/>
                </a:lnTo>
                <a:cubicBezTo>
                  <a:pt x="15132" y="2469"/>
                  <a:pt x="15138" y="2531"/>
                  <a:pt x="15138" y="3135"/>
                </a:cubicBezTo>
                <a:cubicBezTo>
                  <a:pt x="15138" y="3876"/>
                  <a:pt x="15090" y="4068"/>
                  <a:pt x="14920" y="4011"/>
                </a:cubicBezTo>
                <a:cubicBezTo>
                  <a:pt x="14787" y="3966"/>
                  <a:pt x="14738" y="3838"/>
                  <a:pt x="14737" y="3549"/>
                </a:cubicBezTo>
                <a:cubicBezTo>
                  <a:pt x="14737" y="3418"/>
                  <a:pt x="14722" y="3261"/>
                  <a:pt x="14706" y="3195"/>
                </a:cubicBezTo>
                <a:cubicBezTo>
                  <a:pt x="14666" y="3023"/>
                  <a:pt x="14742" y="2484"/>
                  <a:pt x="14846" y="2201"/>
                </a:cubicBezTo>
                <a:lnTo>
                  <a:pt x="14938" y="1964"/>
                </a:lnTo>
                <a:close/>
                <a:moveTo>
                  <a:pt x="17137" y="2000"/>
                </a:moveTo>
                <a:cubicBezTo>
                  <a:pt x="17211" y="2000"/>
                  <a:pt x="17281" y="2266"/>
                  <a:pt x="17281" y="2544"/>
                </a:cubicBezTo>
                <a:cubicBezTo>
                  <a:pt x="17281" y="2783"/>
                  <a:pt x="16992" y="2826"/>
                  <a:pt x="16958" y="2591"/>
                </a:cubicBezTo>
                <a:cubicBezTo>
                  <a:pt x="16930" y="2388"/>
                  <a:pt x="17048" y="2000"/>
                  <a:pt x="17137" y="2000"/>
                </a:cubicBezTo>
                <a:close/>
                <a:moveTo>
                  <a:pt x="10264" y="3100"/>
                </a:moveTo>
                <a:cubicBezTo>
                  <a:pt x="10354" y="3124"/>
                  <a:pt x="10369" y="3171"/>
                  <a:pt x="10377" y="3455"/>
                </a:cubicBezTo>
                <a:cubicBezTo>
                  <a:pt x="10385" y="3696"/>
                  <a:pt x="10367" y="3825"/>
                  <a:pt x="10308" y="3975"/>
                </a:cubicBezTo>
                <a:cubicBezTo>
                  <a:pt x="10135" y="4415"/>
                  <a:pt x="9897" y="4283"/>
                  <a:pt x="9919" y="3762"/>
                </a:cubicBezTo>
                <a:cubicBezTo>
                  <a:pt x="9934" y="3420"/>
                  <a:pt x="10120" y="3062"/>
                  <a:pt x="10264" y="3100"/>
                </a:cubicBezTo>
                <a:close/>
                <a:moveTo>
                  <a:pt x="16029" y="4555"/>
                </a:moveTo>
                <a:cubicBezTo>
                  <a:pt x="16259" y="4588"/>
                  <a:pt x="16331" y="4773"/>
                  <a:pt x="16229" y="5076"/>
                </a:cubicBezTo>
                <a:cubicBezTo>
                  <a:pt x="16182" y="5218"/>
                  <a:pt x="16125" y="5265"/>
                  <a:pt x="15994" y="5265"/>
                </a:cubicBezTo>
                <a:cubicBezTo>
                  <a:pt x="15815" y="5265"/>
                  <a:pt x="15741" y="5160"/>
                  <a:pt x="15741" y="4898"/>
                </a:cubicBezTo>
                <a:cubicBezTo>
                  <a:pt x="15741" y="4632"/>
                  <a:pt x="15828" y="4526"/>
                  <a:pt x="16029" y="4555"/>
                </a:cubicBezTo>
                <a:close/>
                <a:moveTo>
                  <a:pt x="15501" y="5963"/>
                </a:moveTo>
                <a:cubicBezTo>
                  <a:pt x="15462" y="5952"/>
                  <a:pt x="15427" y="5954"/>
                  <a:pt x="15387" y="5975"/>
                </a:cubicBezTo>
                <a:cubicBezTo>
                  <a:pt x="15038" y="6155"/>
                  <a:pt x="14827" y="6970"/>
                  <a:pt x="14807" y="8247"/>
                </a:cubicBezTo>
                <a:cubicBezTo>
                  <a:pt x="14799" y="8722"/>
                  <a:pt x="14810" y="9047"/>
                  <a:pt x="14833" y="9110"/>
                </a:cubicBezTo>
                <a:cubicBezTo>
                  <a:pt x="14853" y="9166"/>
                  <a:pt x="14872" y="9320"/>
                  <a:pt x="14872" y="9453"/>
                </a:cubicBezTo>
                <a:cubicBezTo>
                  <a:pt x="14872" y="9587"/>
                  <a:pt x="14901" y="9800"/>
                  <a:pt x="14938" y="9927"/>
                </a:cubicBezTo>
                <a:cubicBezTo>
                  <a:pt x="14975" y="10054"/>
                  <a:pt x="15003" y="10192"/>
                  <a:pt x="15003" y="10234"/>
                </a:cubicBezTo>
                <a:cubicBezTo>
                  <a:pt x="15003" y="10276"/>
                  <a:pt x="15078" y="10391"/>
                  <a:pt x="15165" y="10495"/>
                </a:cubicBezTo>
                <a:cubicBezTo>
                  <a:pt x="15362" y="10730"/>
                  <a:pt x="15386" y="10732"/>
                  <a:pt x="15597" y="10566"/>
                </a:cubicBezTo>
                <a:cubicBezTo>
                  <a:pt x="15786" y="10416"/>
                  <a:pt x="15929" y="10061"/>
                  <a:pt x="15946" y="9714"/>
                </a:cubicBezTo>
                <a:cubicBezTo>
                  <a:pt x="15959" y="9441"/>
                  <a:pt x="16067" y="9357"/>
                  <a:pt x="16094" y="9595"/>
                </a:cubicBezTo>
                <a:cubicBezTo>
                  <a:pt x="16153" y="10107"/>
                  <a:pt x="16213" y="10318"/>
                  <a:pt x="16343" y="10506"/>
                </a:cubicBezTo>
                <a:cubicBezTo>
                  <a:pt x="16519" y="10760"/>
                  <a:pt x="16609" y="10772"/>
                  <a:pt x="16771" y="10530"/>
                </a:cubicBezTo>
                <a:cubicBezTo>
                  <a:pt x="16966" y="10237"/>
                  <a:pt x="16993" y="10122"/>
                  <a:pt x="17032" y="9477"/>
                </a:cubicBezTo>
                <a:cubicBezTo>
                  <a:pt x="17093" y="8505"/>
                  <a:pt x="16989" y="7623"/>
                  <a:pt x="16788" y="7395"/>
                </a:cubicBezTo>
                <a:cubicBezTo>
                  <a:pt x="16652" y="7241"/>
                  <a:pt x="16392" y="7223"/>
                  <a:pt x="16360" y="7359"/>
                </a:cubicBezTo>
                <a:cubicBezTo>
                  <a:pt x="16349" y="7409"/>
                  <a:pt x="16313" y="7442"/>
                  <a:pt x="16282" y="7442"/>
                </a:cubicBezTo>
                <a:cubicBezTo>
                  <a:pt x="16209" y="7442"/>
                  <a:pt x="16109" y="8065"/>
                  <a:pt x="16081" y="8673"/>
                </a:cubicBezTo>
                <a:lnTo>
                  <a:pt x="16059" y="9122"/>
                </a:lnTo>
                <a:lnTo>
                  <a:pt x="15915" y="9146"/>
                </a:lnTo>
                <a:cubicBezTo>
                  <a:pt x="15760" y="9164"/>
                  <a:pt x="15675" y="9289"/>
                  <a:pt x="15675" y="9513"/>
                </a:cubicBezTo>
                <a:cubicBezTo>
                  <a:pt x="15675" y="9805"/>
                  <a:pt x="15570" y="9986"/>
                  <a:pt x="15400" y="9986"/>
                </a:cubicBezTo>
                <a:lnTo>
                  <a:pt x="15239" y="9986"/>
                </a:lnTo>
                <a:lnTo>
                  <a:pt x="15138" y="9418"/>
                </a:lnTo>
                <a:cubicBezTo>
                  <a:pt x="15051" y="8903"/>
                  <a:pt x="15044" y="8777"/>
                  <a:pt x="15056" y="8105"/>
                </a:cubicBezTo>
                <a:cubicBezTo>
                  <a:pt x="15065" y="7532"/>
                  <a:pt x="15085" y="7292"/>
                  <a:pt x="15138" y="7087"/>
                </a:cubicBezTo>
                <a:cubicBezTo>
                  <a:pt x="15203" y="6841"/>
                  <a:pt x="15374" y="6543"/>
                  <a:pt x="15448" y="6543"/>
                </a:cubicBezTo>
                <a:cubicBezTo>
                  <a:pt x="15514" y="6543"/>
                  <a:pt x="15675" y="6920"/>
                  <a:pt x="15675" y="7075"/>
                </a:cubicBezTo>
                <a:cubicBezTo>
                  <a:pt x="15675" y="7292"/>
                  <a:pt x="15787" y="7564"/>
                  <a:pt x="15863" y="7525"/>
                </a:cubicBezTo>
                <a:cubicBezTo>
                  <a:pt x="15906" y="7503"/>
                  <a:pt x="15930" y="7393"/>
                  <a:pt x="15937" y="7170"/>
                </a:cubicBezTo>
                <a:cubicBezTo>
                  <a:pt x="15945" y="6914"/>
                  <a:pt x="15920" y="6778"/>
                  <a:pt x="15824" y="6472"/>
                </a:cubicBezTo>
                <a:cubicBezTo>
                  <a:pt x="15727" y="6165"/>
                  <a:pt x="15616" y="5996"/>
                  <a:pt x="15501" y="5963"/>
                </a:cubicBezTo>
                <a:close/>
                <a:moveTo>
                  <a:pt x="9055" y="5987"/>
                </a:moveTo>
                <a:cubicBezTo>
                  <a:pt x="8832" y="5981"/>
                  <a:pt x="8630" y="6340"/>
                  <a:pt x="8518" y="6992"/>
                </a:cubicBezTo>
                <a:cubicBezTo>
                  <a:pt x="8441" y="7445"/>
                  <a:pt x="8437" y="7567"/>
                  <a:pt x="8453" y="8400"/>
                </a:cubicBezTo>
                <a:cubicBezTo>
                  <a:pt x="8483" y="10010"/>
                  <a:pt x="8493" y="10054"/>
                  <a:pt x="8793" y="10471"/>
                </a:cubicBezTo>
                <a:cubicBezTo>
                  <a:pt x="8998" y="10755"/>
                  <a:pt x="9104" y="10778"/>
                  <a:pt x="9269" y="10530"/>
                </a:cubicBezTo>
                <a:cubicBezTo>
                  <a:pt x="9456" y="10248"/>
                  <a:pt x="9510" y="10085"/>
                  <a:pt x="9553" y="9702"/>
                </a:cubicBezTo>
                <a:cubicBezTo>
                  <a:pt x="9583" y="9430"/>
                  <a:pt x="9578" y="9329"/>
                  <a:pt x="9544" y="9217"/>
                </a:cubicBezTo>
                <a:cubicBezTo>
                  <a:pt x="9477" y="8999"/>
                  <a:pt x="9426" y="9087"/>
                  <a:pt x="9286" y="9631"/>
                </a:cubicBezTo>
                <a:cubicBezTo>
                  <a:pt x="9216" y="9905"/>
                  <a:pt x="9132" y="10134"/>
                  <a:pt x="9099" y="10151"/>
                </a:cubicBezTo>
                <a:cubicBezTo>
                  <a:pt x="9065" y="10169"/>
                  <a:pt x="8996" y="10080"/>
                  <a:pt x="8946" y="9950"/>
                </a:cubicBezTo>
                <a:cubicBezTo>
                  <a:pt x="8896" y="9820"/>
                  <a:pt x="8845" y="9740"/>
                  <a:pt x="8833" y="9773"/>
                </a:cubicBezTo>
                <a:cubicBezTo>
                  <a:pt x="8821" y="9806"/>
                  <a:pt x="8801" y="9761"/>
                  <a:pt x="8789" y="9666"/>
                </a:cubicBezTo>
                <a:cubicBezTo>
                  <a:pt x="8777" y="9572"/>
                  <a:pt x="8741" y="9310"/>
                  <a:pt x="8706" y="9098"/>
                </a:cubicBezTo>
                <a:cubicBezTo>
                  <a:pt x="8588" y="8382"/>
                  <a:pt x="8637" y="7519"/>
                  <a:pt x="8833" y="6898"/>
                </a:cubicBezTo>
                <a:cubicBezTo>
                  <a:pt x="8925" y="6605"/>
                  <a:pt x="8971" y="6543"/>
                  <a:pt x="9064" y="6543"/>
                </a:cubicBezTo>
                <a:cubicBezTo>
                  <a:pt x="9156" y="6543"/>
                  <a:pt x="9185" y="6589"/>
                  <a:pt x="9217" y="6779"/>
                </a:cubicBezTo>
                <a:cubicBezTo>
                  <a:pt x="9287" y="7201"/>
                  <a:pt x="9425" y="7534"/>
                  <a:pt x="9505" y="7478"/>
                </a:cubicBezTo>
                <a:cubicBezTo>
                  <a:pt x="9680" y="7353"/>
                  <a:pt x="9523" y="6390"/>
                  <a:pt x="9282" y="6117"/>
                </a:cubicBezTo>
                <a:cubicBezTo>
                  <a:pt x="9206" y="6030"/>
                  <a:pt x="9129" y="5989"/>
                  <a:pt x="9055" y="5987"/>
                </a:cubicBezTo>
                <a:close/>
                <a:moveTo>
                  <a:pt x="20244" y="6117"/>
                </a:moveTo>
                <a:cubicBezTo>
                  <a:pt x="20173" y="6165"/>
                  <a:pt x="20162" y="6224"/>
                  <a:pt x="20170" y="6425"/>
                </a:cubicBezTo>
                <a:cubicBezTo>
                  <a:pt x="20179" y="6626"/>
                  <a:pt x="20193" y="6666"/>
                  <a:pt x="20262" y="6649"/>
                </a:cubicBezTo>
                <a:cubicBezTo>
                  <a:pt x="20308" y="6638"/>
                  <a:pt x="20390" y="6627"/>
                  <a:pt x="20445" y="6614"/>
                </a:cubicBezTo>
                <a:lnTo>
                  <a:pt x="20545" y="6578"/>
                </a:lnTo>
                <a:lnTo>
                  <a:pt x="20554" y="8519"/>
                </a:lnTo>
                <a:cubicBezTo>
                  <a:pt x="20558" y="9580"/>
                  <a:pt x="20569" y="10481"/>
                  <a:pt x="20580" y="10530"/>
                </a:cubicBezTo>
                <a:cubicBezTo>
                  <a:pt x="20592" y="10579"/>
                  <a:pt x="20636" y="10606"/>
                  <a:pt x="20676" y="10589"/>
                </a:cubicBezTo>
                <a:cubicBezTo>
                  <a:pt x="20750" y="10559"/>
                  <a:pt x="20750" y="10548"/>
                  <a:pt x="20759" y="8365"/>
                </a:cubicBezTo>
                <a:cubicBezTo>
                  <a:pt x="20767" y="6471"/>
                  <a:pt x="20759" y="6163"/>
                  <a:pt x="20716" y="6117"/>
                </a:cubicBezTo>
                <a:cubicBezTo>
                  <a:pt x="20689" y="6089"/>
                  <a:pt x="20666" y="6091"/>
                  <a:pt x="20637" y="6117"/>
                </a:cubicBezTo>
                <a:cubicBezTo>
                  <a:pt x="20608" y="6142"/>
                  <a:pt x="20571" y="6191"/>
                  <a:pt x="20524" y="6283"/>
                </a:cubicBezTo>
                <a:cubicBezTo>
                  <a:pt x="20478" y="6372"/>
                  <a:pt x="20456" y="6358"/>
                  <a:pt x="20401" y="6223"/>
                </a:cubicBezTo>
                <a:cubicBezTo>
                  <a:pt x="20354" y="6108"/>
                  <a:pt x="20305" y="6076"/>
                  <a:pt x="20244" y="6117"/>
                </a:cubicBezTo>
                <a:close/>
                <a:moveTo>
                  <a:pt x="12957" y="6235"/>
                </a:moveTo>
                <a:cubicBezTo>
                  <a:pt x="12907" y="6203"/>
                  <a:pt x="12861" y="6376"/>
                  <a:pt x="12861" y="6768"/>
                </a:cubicBezTo>
                <a:cubicBezTo>
                  <a:pt x="12861" y="7113"/>
                  <a:pt x="12846" y="7170"/>
                  <a:pt x="12734" y="7371"/>
                </a:cubicBezTo>
                <a:cubicBezTo>
                  <a:pt x="12610" y="7593"/>
                  <a:pt x="12611" y="7595"/>
                  <a:pt x="12511" y="7430"/>
                </a:cubicBezTo>
                <a:cubicBezTo>
                  <a:pt x="12399" y="7244"/>
                  <a:pt x="12220" y="7212"/>
                  <a:pt x="12119" y="7359"/>
                </a:cubicBezTo>
                <a:cubicBezTo>
                  <a:pt x="12070" y="7430"/>
                  <a:pt x="12041" y="7428"/>
                  <a:pt x="12005" y="7347"/>
                </a:cubicBezTo>
                <a:cubicBezTo>
                  <a:pt x="11968" y="7264"/>
                  <a:pt x="11933" y="7258"/>
                  <a:pt x="11870" y="7336"/>
                </a:cubicBezTo>
                <a:cubicBezTo>
                  <a:pt x="11788" y="7437"/>
                  <a:pt x="11791" y="7449"/>
                  <a:pt x="11791" y="8661"/>
                </a:cubicBezTo>
                <a:cubicBezTo>
                  <a:pt x="11791" y="9443"/>
                  <a:pt x="11775" y="9911"/>
                  <a:pt x="11752" y="9950"/>
                </a:cubicBezTo>
                <a:cubicBezTo>
                  <a:pt x="11670" y="10089"/>
                  <a:pt x="11641" y="9777"/>
                  <a:pt x="11639" y="8673"/>
                </a:cubicBezTo>
                <a:cubicBezTo>
                  <a:pt x="11637" y="7715"/>
                  <a:pt x="11628" y="7519"/>
                  <a:pt x="11578" y="7383"/>
                </a:cubicBezTo>
                <a:cubicBezTo>
                  <a:pt x="11531" y="7258"/>
                  <a:pt x="11505" y="7246"/>
                  <a:pt x="11460" y="7324"/>
                </a:cubicBezTo>
                <a:cubicBezTo>
                  <a:pt x="11410" y="7410"/>
                  <a:pt x="11403" y="7580"/>
                  <a:pt x="11403" y="8554"/>
                </a:cubicBezTo>
                <a:cubicBezTo>
                  <a:pt x="11403" y="9380"/>
                  <a:pt x="11393" y="9734"/>
                  <a:pt x="11359" y="9844"/>
                </a:cubicBezTo>
                <a:cubicBezTo>
                  <a:pt x="11309" y="10009"/>
                  <a:pt x="11105" y="10051"/>
                  <a:pt x="11071" y="9903"/>
                </a:cubicBezTo>
                <a:cubicBezTo>
                  <a:pt x="11060" y="9853"/>
                  <a:pt x="11050" y="9408"/>
                  <a:pt x="11049" y="8921"/>
                </a:cubicBezTo>
                <a:cubicBezTo>
                  <a:pt x="11049" y="7468"/>
                  <a:pt x="11002" y="7089"/>
                  <a:pt x="10853" y="7347"/>
                </a:cubicBezTo>
                <a:cubicBezTo>
                  <a:pt x="10817" y="7410"/>
                  <a:pt x="10795" y="7663"/>
                  <a:pt x="10783" y="8235"/>
                </a:cubicBezTo>
                <a:cubicBezTo>
                  <a:pt x="10765" y="9121"/>
                  <a:pt x="10711" y="9292"/>
                  <a:pt x="10679" y="8566"/>
                </a:cubicBezTo>
                <a:cubicBezTo>
                  <a:pt x="10658" y="8117"/>
                  <a:pt x="10566" y="7628"/>
                  <a:pt x="10452" y="7383"/>
                </a:cubicBezTo>
                <a:cubicBezTo>
                  <a:pt x="10423" y="7322"/>
                  <a:pt x="10311" y="7266"/>
                  <a:pt x="10203" y="7265"/>
                </a:cubicBezTo>
                <a:cubicBezTo>
                  <a:pt x="10014" y="7262"/>
                  <a:pt x="9998" y="7287"/>
                  <a:pt x="9858" y="7667"/>
                </a:cubicBezTo>
                <a:lnTo>
                  <a:pt x="9714" y="8057"/>
                </a:lnTo>
                <a:lnTo>
                  <a:pt x="9714" y="8826"/>
                </a:lnTo>
                <a:cubicBezTo>
                  <a:pt x="9714" y="9638"/>
                  <a:pt x="9759" y="10117"/>
                  <a:pt x="9867" y="10353"/>
                </a:cubicBezTo>
                <a:cubicBezTo>
                  <a:pt x="10132" y="10934"/>
                  <a:pt x="10442" y="10801"/>
                  <a:pt x="10617" y="10033"/>
                </a:cubicBezTo>
                <a:lnTo>
                  <a:pt x="10692" y="9702"/>
                </a:lnTo>
                <a:lnTo>
                  <a:pt x="10770" y="9915"/>
                </a:lnTo>
                <a:cubicBezTo>
                  <a:pt x="10814" y="10027"/>
                  <a:pt x="10853" y="10169"/>
                  <a:pt x="10853" y="10234"/>
                </a:cubicBezTo>
                <a:cubicBezTo>
                  <a:pt x="10853" y="10530"/>
                  <a:pt x="11117" y="10748"/>
                  <a:pt x="11263" y="10577"/>
                </a:cubicBezTo>
                <a:cubicBezTo>
                  <a:pt x="11296" y="10539"/>
                  <a:pt x="11377" y="10537"/>
                  <a:pt x="11442" y="10566"/>
                </a:cubicBezTo>
                <a:cubicBezTo>
                  <a:pt x="11523" y="10601"/>
                  <a:pt x="11588" y="10568"/>
                  <a:pt x="11643" y="10471"/>
                </a:cubicBezTo>
                <a:cubicBezTo>
                  <a:pt x="11720" y="10335"/>
                  <a:pt x="11728" y="10335"/>
                  <a:pt x="11804" y="10530"/>
                </a:cubicBezTo>
                <a:cubicBezTo>
                  <a:pt x="11872" y="10702"/>
                  <a:pt x="11897" y="10720"/>
                  <a:pt x="11940" y="10625"/>
                </a:cubicBezTo>
                <a:cubicBezTo>
                  <a:pt x="11979" y="10536"/>
                  <a:pt x="11992" y="10303"/>
                  <a:pt x="11992" y="9631"/>
                </a:cubicBezTo>
                <a:cubicBezTo>
                  <a:pt x="11993" y="8555"/>
                  <a:pt x="12041" y="8115"/>
                  <a:pt x="12184" y="7927"/>
                </a:cubicBezTo>
                <a:cubicBezTo>
                  <a:pt x="12377" y="7674"/>
                  <a:pt x="12394" y="7755"/>
                  <a:pt x="12394" y="9158"/>
                </a:cubicBezTo>
                <a:cubicBezTo>
                  <a:pt x="12394" y="10264"/>
                  <a:pt x="12401" y="10433"/>
                  <a:pt x="12455" y="10566"/>
                </a:cubicBezTo>
                <a:cubicBezTo>
                  <a:pt x="12525" y="10737"/>
                  <a:pt x="12546" y="10692"/>
                  <a:pt x="12607" y="10293"/>
                </a:cubicBezTo>
                <a:cubicBezTo>
                  <a:pt x="12639" y="10087"/>
                  <a:pt x="12643" y="9894"/>
                  <a:pt x="12621" y="9572"/>
                </a:cubicBezTo>
                <a:cubicBezTo>
                  <a:pt x="12604" y="9328"/>
                  <a:pt x="12601" y="8967"/>
                  <a:pt x="12612" y="8767"/>
                </a:cubicBezTo>
                <a:cubicBezTo>
                  <a:pt x="12622" y="8567"/>
                  <a:pt x="12637" y="8276"/>
                  <a:pt x="12642" y="8128"/>
                </a:cubicBezTo>
                <a:cubicBezTo>
                  <a:pt x="12654" y="7801"/>
                  <a:pt x="12708" y="7738"/>
                  <a:pt x="12795" y="7951"/>
                </a:cubicBezTo>
                <a:cubicBezTo>
                  <a:pt x="12853" y="8092"/>
                  <a:pt x="12861" y="8240"/>
                  <a:pt x="12861" y="9229"/>
                </a:cubicBezTo>
                <a:lnTo>
                  <a:pt x="12861" y="10341"/>
                </a:lnTo>
                <a:lnTo>
                  <a:pt x="12965" y="10542"/>
                </a:lnTo>
                <a:cubicBezTo>
                  <a:pt x="13060" y="10725"/>
                  <a:pt x="13079" y="10734"/>
                  <a:pt x="13201" y="10625"/>
                </a:cubicBezTo>
                <a:cubicBezTo>
                  <a:pt x="13373" y="10471"/>
                  <a:pt x="13371" y="10174"/>
                  <a:pt x="13197" y="10021"/>
                </a:cubicBezTo>
                <a:lnTo>
                  <a:pt x="13079" y="9915"/>
                </a:lnTo>
                <a:lnTo>
                  <a:pt x="13070" y="8945"/>
                </a:lnTo>
                <a:cubicBezTo>
                  <a:pt x="13065" y="8397"/>
                  <a:pt x="13074" y="7929"/>
                  <a:pt x="13092" y="7880"/>
                </a:cubicBezTo>
                <a:cubicBezTo>
                  <a:pt x="13130" y="7777"/>
                  <a:pt x="13324" y="8046"/>
                  <a:pt x="13362" y="8258"/>
                </a:cubicBezTo>
                <a:cubicBezTo>
                  <a:pt x="13418" y="8564"/>
                  <a:pt x="13458" y="8881"/>
                  <a:pt x="13498" y="9311"/>
                </a:cubicBezTo>
                <a:cubicBezTo>
                  <a:pt x="13521" y="9561"/>
                  <a:pt x="13555" y="9809"/>
                  <a:pt x="13572" y="9868"/>
                </a:cubicBezTo>
                <a:cubicBezTo>
                  <a:pt x="13588" y="9926"/>
                  <a:pt x="13599" y="10171"/>
                  <a:pt x="13594" y="10412"/>
                </a:cubicBezTo>
                <a:cubicBezTo>
                  <a:pt x="13585" y="10797"/>
                  <a:pt x="13569" y="10858"/>
                  <a:pt x="13498" y="10885"/>
                </a:cubicBezTo>
                <a:cubicBezTo>
                  <a:pt x="13255" y="10978"/>
                  <a:pt x="13181" y="11527"/>
                  <a:pt x="13397" y="11630"/>
                </a:cubicBezTo>
                <a:cubicBezTo>
                  <a:pt x="13462" y="11661"/>
                  <a:pt x="13517" y="11695"/>
                  <a:pt x="13524" y="11701"/>
                </a:cubicBezTo>
                <a:cubicBezTo>
                  <a:pt x="13530" y="11708"/>
                  <a:pt x="13581" y="11642"/>
                  <a:pt x="13633" y="11559"/>
                </a:cubicBezTo>
                <a:cubicBezTo>
                  <a:pt x="13734" y="11397"/>
                  <a:pt x="13864" y="10843"/>
                  <a:pt x="13864" y="10577"/>
                </a:cubicBezTo>
                <a:cubicBezTo>
                  <a:pt x="13864" y="10488"/>
                  <a:pt x="13892" y="10248"/>
                  <a:pt x="13925" y="10045"/>
                </a:cubicBezTo>
                <a:cubicBezTo>
                  <a:pt x="13959" y="9842"/>
                  <a:pt x="14025" y="9367"/>
                  <a:pt x="14069" y="8992"/>
                </a:cubicBezTo>
                <a:cubicBezTo>
                  <a:pt x="14114" y="8617"/>
                  <a:pt x="14167" y="8194"/>
                  <a:pt x="14192" y="8057"/>
                </a:cubicBezTo>
                <a:cubicBezTo>
                  <a:pt x="14216" y="7921"/>
                  <a:pt x="14228" y="7773"/>
                  <a:pt x="14218" y="7726"/>
                </a:cubicBezTo>
                <a:cubicBezTo>
                  <a:pt x="14207" y="7679"/>
                  <a:pt x="14214" y="7607"/>
                  <a:pt x="14235" y="7572"/>
                </a:cubicBezTo>
                <a:cubicBezTo>
                  <a:pt x="14262" y="7528"/>
                  <a:pt x="14263" y="7486"/>
                  <a:pt x="14231" y="7430"/>
                </a:cubicBezTo>
                <a:cubicBezTo>
                  <a:pt x="14110" y="7223"/>
                  <a:pt x="13965" y="7467"/>
                  <a:pt x="13965" y="7880"/>
                </a:cubicBezTo>
                <a:cubicBezTo>
                  <a:pt x="13964" y="8014"/>
                  <a:pt x="13944" y="8246"/>
                  <a:pt x="13917" y="8389"/>
                </a:cubicBezTo>
                <a:cubicBezTo>
                  <a:pt x="13889" y="8532"/>
                  <a:pt x="13864" y="8718"/>
                  <a:pt x="13864" y="8803"/>
                </a:cubicBezTo>
                <a:cubicBezTo>
                  <a:pt x="13864" y="8887"/>
                  <a:pt x="13846" y="9038"/>
                  <a:pt x="13821" y="9134"/>
                </a:cubicBezTo>
                <a:cubicBezTo>
                  <a:pt x="13777" y="9297"/>
                  <a:pt x="13765" y="9262"/>
                  <a:pt x="13681" y="8755"/>
                </a:cubicBezTo>
                <a:cubicBezTo>
                  <a:pt x="13632" y="8457"/>
                  <a:pt x="13580" y="8144"/>
                  <a:pt x="13563" y="8057"/>
                </a:cubicBezTo>
                <a:cubicBezTo>
                  <a:pt x="13546" y="7971"/>
                  <a:pt x="13533" y="7808"/>
                  <a:pt x="13533" y="7691"/>
                </a:cubicBezTo>
                <a:cubicBezTo>
                  <a:pt x="13533" y="7404"/>
                  <a:pt x="13410" y="7237"/>
                  <a:pt x="13227" y="7276"/>
                </a:cubicBezTo>
                <a:lnTo>
                  <a:pt x="13079" y="7312"/>
                </a:lnTo>
                <a:lnTo>
                  <a:pt x="13070" y="6898"/>
                </a:lnTo>
                <a:cubicBezTo>
                  <a:pt x="13060" y="6499"/>
                  <a:pt x="13006" y="6268"/>
                  <a:pt x="12957" y="6235"/>
                </a:cubicBezTo>
                <a:close/>
                <a:moveTo>
                  <a:pt x="17286" y="7265"/>
                </a:moveTo>
                <a:cubicBezTo>
                  <a:pt x="17164" y="7265"/>
                  <a:pt x="17153" y="7440"/>
                  <a:pt x="17181" y="8897"/>
                </a:cubicBezTo>
                <a:cubicBezTo>
                  <a:pt x="17208" y="10296"/>
                  <a:pt x="17207" y="10299"/>
                  <a:pt x="17303" y="10506"/>
                </a:cubicBezTo>
                <a:cubicBezTo>
                  <a:pt x="17403" y="10723"/>
                  <a:pt x="17626" y="10796"/>
                  <a:pt x="17665" y="10625"/>
                </a:cubicBezTo>
                <a:cubicBezTo>
                  <a:pt x="17677" y="10575"/>
                  <a:pt x="17762" y="10530"/>
                  <a:pt x="17853" y="10530"/>
                </a:cubicBezTo>
                <a:lnTo>
                  <a:pt x="18019" y="10530"/>
                </a:lnTo>
                <a:lnTo>
                  <a:pt x="18023" y="9371"/>
                </a:lnTo>
                <a:cubicBezTo>
                  <a:pt x="18028" y="7751"/>
                  <a:pt x="18022" y="7514"/>
                  <a:pt x="17971" y="7371"/>
                </a:cubicBezTo>
                <a:cubicBezTo>
                  <a:pt x="17946" y="7302"/>
                  <a:pt x="17901" y="7261"/>
                  <a:pt x="17875" y="7288"/>
                </a:cubicBezTo>
                <a:cubicBezTo>
                  <a:pt x="17838" y="7327"/>
                  <a:pt x="17826" y="7597"/>
                  <a:pt x="17814" y="8460"/>
                </a:cubicBezTo>
                <a:cubicBezTo>
                  <a:pt x="17795" y="9775"/>
                  <a:pt x="17763" y="9986"/>
                  <a:pt x="17600" y="9986"/>
                </a:cubicBezTo>
                <a:cubicBezTo>
                  <a:pt x="17439" y="9986"/>
                  <a:pt x="17416" y="9811"/>
                  <a:pt x="17416" y="8625"/>
                </a:cubicBezTo>
                <a:cubicBezTo>
                  <a:pt x="17416" y="7564"/>
                  <a:pt x="17388" y="7265"/>
                  <a:pt x="17286" y="7265"/>
                </a:cubicBezTo>
                <a:close/>
                <a:moveTo>
                  <a:pt x="18695" y="7265"/>
                </a:moveTo>
                <a:cubicBezTo>
                  <a:pt x="18607" y="7265"/>
                  <a:pt x="18518" y="7307"/>
                  <a:pt x="18499" y="7359"/>
                </a:cubicBezTo>
                <a:cubicBezTo>
                  <a:pt x="18475" y="7424"/>
                  <a:pt x="18438" y="7427"/>
                  <a:pt x="18372" y="7359"/>
                </a:cubicBezTo>
                <a:cubicBezTo>
                  <a:pt x="18296" y="7281"/>
                  <a:pt x="18266" y="7280"/>
                  <a:pt x="18224" y="7395"/>
                </a:cubicBezTo>
                <a:cubicBezTo>
                  <a:pt x="18180" y="7514"/>
                  <a:pt x="18169" y="7793"/>
                  <a:pt x="18171" y="8992"/>
                </a:cubicBezTo>
                <a:cubicBezTo>
                  <a:pt x="18173" y="10035"/>
                  <a:pt x="18188" y="10475"/>
                  <a:pt x="18219" y="10577"/>
                </a:cubicBezTo>
                <a:cubicBezTo>
                  <a:pt x="18243" y="10656"/>
                  <a:pt x="18279" y="10719"/>
                  <a:pt x="18302" y="10719"/>
                </a:cubicBezTo>
                <a:cubicBezTo>
                  <a:pt x="18362" y="10719"/>
                  <a:pt x="18439" y="9932"/>
                  <a:pt x="18394" y="9785"/>
                </a:cubicBezTo>
                <a:cubicBezTo>
                  <a:pt x="18375" y="9722"/>
                  <a:pt x="18359" y="9399"/>
                  <a:pt x="18359" y="9075"/>
                </a:cubicBezTo>
                <a:cubicBezTo>
                  <a:pt x="18359" y="8402"/>
                  <a:pt x="18424" y="7968"/>
                  <a:pt x="18516" y="8010"/>
                </a:cubicBezTo>
                <a:cubicBezTo>
                  <a:pt x="18549" y="8025"/>
                  <a:pt x="18603" y="7974"/>
                  <a:pt x="18634" y="7903"/>
                </a:cubicBezTo>
                <a:cubicBezTo>
                  <a:pt x="18734" y="7678"/>
                  <a:pt x="18761" y="7920"/>
                  <a:pt x="18778" y="9181"/>
                </a:cubicBezTo>
                <a:cubicBezTo>
                  <a:pt x="18795" y="10428"/>
                  <a:pt x="18829" y="10704"/>
                  <a:pt x="18939" y="10589"/>
                </a:cubicBezTo>
                <a:cubicBezTo>
                  <a:pt x="18984" y="10543"/>
                  <a:pt x="18992" y="10348"/>
                  <a:pt x="18992" y="9371"/>
                </a:cubicBezTo>
                <a:cubicBezTo>
                  <a:pt x="18992" y="8585"/>
                  <a:pt x="19004" y="8166"/>
                  <a:pt x="19031" y="8093"/>
                </a:cubicBezTo>
                <a:cubicBezTo>
                  <a:pt x="19062" y="8010"/>
                  <a:pt x="19061" y="7986"/>
                  <a:pt x="19031" y="7986"/>
                </a:cubicBezTo>
                <a:cubicBezTo>
                  <a:pt x="19009" y="7986"/>
                  <a:pt x="18960" y="7831"/>
                  <a:pt x="18922" y="7631"/>
                </a:cubicBezTo>
                <a:cubicBezTo>
                  <a:pt x="18857" y="7284"/>
                  <a:pt x="18848" y="7265"/>
                  <a:pt x="18695" y="7265"/>
                </a:cubicBezTo>
                <a:close/>
                <a:moveTo>
                  <a:pt x="19537" y="7265"/>
                </a:moveTo>
                <a:cubicBezTo>
                  <a:pt x="19481" y="7272"/>
                  <a:pt x="19431" y="7302"/>
                  <a:pt x="19385" y="7359"/>
                </a:cubicBezTo>
                <a:cubicBezTo>
                  <a:pt x="19341" y="7413"/>
                  <a:pt x="19277" y="7580"/>
                  <a:pt x="19245" y="7726"/>
                </a:cubicBezTo>
                <a:cubicBezTo>
                  <a:pt x="19213" y="7872"/>
                  <a:pt x="19163" y="7986"/>
                  <a:pt x="19136" y="7986"/>
                </a:cubicBezTo>
                <a:cubicBezTo>
                  <a:pt x="19098" y="7986"/>
                  <a:pt x="19098" y="8026"/>
                  <a:pt x="19123" y="8152"/>
                </a:cubicBezTo>
                <a:cubicBezTo>
                  <a:pt x="19141" y="8243"/>
                  <a:pt x="19153" y="8728"/>
                  <a:pt x="19153" y="9217"/>
                </a:cubicBezTo>
                <a:cubicBezTo>
                  <a:pt x="19154" y="10087"/>
                  <a:pt x="19186" y="10353"/>
                  <a:pt x="19276" y="10353"/>
                </a:cubicBezTo>
                <a:cubicBezTo>
                  <a:pt x="19298" y="10353"/>
                  <a:pt x="19343" y="10430"/>
                  <a:pt x="19376" y="10530"/>
                </a:cubicBezTo>
                <a:cubicBezTo>
                  <a:pt x="19493" y="10882"/>
                  <a:pt x="19859" y="10687"/>
                  <a:pt x="19974" y="10211"/>
                </a:cubicBezTo>
                <a:cubicBezTo>
                  <a:pt x="20043" y="9924"/>
                  <a:pt x="20135" y="9947"/>
                  <a:pt x="20161" y="10258"/>
                </a:cubicBezTo>
                <a:cubicBezTo>
                  <a:pt x="20176" y="10431"/>
                  <a:pt x="20207" y="10497"/>
                  <a:pt x="20288" y="10518"/>
                </a:cubicBezTo>
                <a:cubicBezTo>
                  <a:pt x="20429" y="10556"/>
                  <a:pt x="20488" y="10279"/>
                  <a:pt x="20419" y="9915"/>
                </a:cubicBezTo>
                <a:cubicBezTo>
                  <a:pt x="20373" y="9671"/>
                  <a:pt x="20370" y="8819"/>
                  <a:pt x="20414" y="8625"/>
                </a:cubicBezTo>
                <a:cubicBezTo>
                  <a:pt x="20440" y="8512"/>
                  <a:pt x="20399" y="7508"/>
                  <a:pt x="20362" y="7347"/>
                </a:cubicBezTo>
                <a:cubicBezTo>
                  <a:pt x="20341" y="7255"/>
                  <a:pt x="20317" y="7245"/>
                  <a:pt x="20253" y="7324"/>
                </a:cubicBezTo>
                <a:cubicBezTo>
                  <a:pt x="20173" y="7423"/>
                  <a:pt x="20171" y="7457"/>
                  <a:pt x="20166" y="8495"/>
                </a:cubicBezTo>
                <a:cubicBezTo>
                  <a:pt x="20163" y="9082"/>
                  <a:pt x="20152" y="9596"/>
                  <a:pt x="20144" y="9631"/>
                </a:cubicBezTo>
                <a:cubicBezTo>
                  <a:pt x="20136" y="9666"/>
                  <a:pt x="20082" y="9666"/>
                  <a:pt x="20022" y="9631"/>
                </a:cubicBezTo>
                <a:cubicBezTo>
                  <a:pt x="19937" y="9581"/>
                  <a:pt x="19873" y="9621"/>
                  <a:pt x="19742" y="9808"/>
                </a:cubicBezTo>
                <a:cubicBezTo>
                  <a:pt x="19650" y="9941"/>
                  <a:pt x="19548" y="10029"/>
                  <a:pt x="19516" y="10009"/>
                </a:cubicBezTo>
                <a:cubicBezTo>
                  <a:pt x="19363" y="9917"/>
                  <a:pt x="19304" y="8684"/>
                  <a:pt x="19424" y="8128"/>
                </a:cubicBezTo>
                <a:cubicBezTo>
                  <a:pt x="19495" y="7800"/>
                  <a:pt x="19656" y="7696"/>
                  <a:pt x="19681" y="7963"/>
                </a:cubicBezTo>
                <a:cubicBezTo>
                  <a:pt x="19690" y="8054"/>
                  <a:pt x="19735" y="8175"/>
                  <a:pt x="19782" y="8235"/>
                </a:cubicBezTo>
                <a:cubicBezTo>
                  <a:pt x="19852" y="8324"/>
                  <a:pt x="19882" y="8316"/>
                  <a:pt x="19948" y="8199"/>
                </a:cubicBezTo>
                <a:cubicBezTo>
                  <a:pt x="20042" y="8032"/>
                  <a:pt x="20045" y="8008"/>
                  <a:pt x="19978" y="7750"/>
                </a:cubicBezTo>
                <a:cubicBezTo>
                  <a:pt x="19897" y="7435"/>
                  <a:pt x="19706" y="7241"/>
                  <a:pt x="19537" y="7265"/>
                </a:cubicBezTo>
                <a:close/>
                <a:moveTo>
                  <a:pt x="10203" y="7738"/>
                </a:moveTo>
                <a:cubicBezTo>
                  <a:pt x="10251" y="7727"/>
                  <a:pt x="10293" y="7785"/>
                  <a:pt x="10343" y="7927"/>
                </a:cubicBezTo>
                <a:cubicBezTo>
                  <a:pt x="10508" y="8405"/>
                  <a:pt x="10516" y="9453"/>
                  <a:pt x="10356" y="9915"/>
                </a:cubicBezTo>
                <a:cubicBezTo>
                  <a:pt x="10238" y="10255"/>
                  <a:pt x="10114" y="10251"/>
                  <a:pt x="10002" y="9891"/>
                </a:cubicBezTo>
                <a:cubicBezTo>
                  <a:pt x="9926" y="9646"/>
                  <a:pt x="9915" y="9527"/>
                  <a:pt x="9915" y="8945"/>
                </a:cubicBezTo>
                <a:cubicBezTo>
                  <a:pt x="9915" y="8297"/>
                  <a:pt x="9917" y="8273"/>
                  <a:pt x="10033" y="7998"/>
                </a:cubicBezTo>
                <a:cubicBezTo>
                  <a:pt x="10104" y="7830"/>
                  <a:pt x="10155" y="7749"/>
                  <a:pt x="10203" y="7738"/>
                </a:cubicBezTo>
                <a:close/>
                <a:moveTo>
                  <a:pt x="16561" y="7761"/>
                </a:moveTo>
                <a:cubicBezTo>
                  <a:pt x="16613" y="7771"/>
                  <a:pt x="16663" y="7849"/>
                  <a:pt x="16714" y="7998"/>
                </a:cubicBezTo>
                <a:cubicBezTo>
                  <a:pt x="16883" y="8488"/>
                  <a:pt x="16889" y="9445"/>
                  <a:pt x="16723" y="9915"/>
                </a:cubicBezTo>
                <a:cubicBezTo>
                  <a:pt x="16674" y="10052"/>
                  <a:pt x="16609" y="10175"/>
                  <a:pt x="16579" y="10175"/>
                </a:cubicBezTo>
                <a:cubicBezTo>
                  <a:pt x="16522" y="10175"/>
                  <a:pt x="16388" y="9809"/>
                  <a:pt x="16325" y="9489"/>
                </a:cubicBezTo>
                <a:cubicBezTo>
                  <a:pt x="16270" y="9208"/>
                  <a:pt x="16271" y="8569"/>
                  <a:pt x="16325" y="8282"/>
                </a:cubicBezTo>
                <a:cubicBezTo>
                  <a:pt x="16394" y="7924"/>
                  <a:pt x="16475" y="7746"/>
                  <a:pt x="16561" y="7761"/>
                </a:cubicBezTo>
                <a:close/>
              </a:path>
            </a:pathLst>
          </a:custGeom>
          <a:ln w="12700">
            <a:miter lim="400000"/>
          </a:ln>
        </p:spPr>
      </p:pic>
      <p:sp>
        <p:nvSpPr>
          <p:cNvPr id="207" name="Special Educational Needs and Disabilities Service (SEND Service)  Cambridgeshire’s Special Educational Needs and Disability (SEND) Service (0-25 years) provide a range of professional services and support for children, young people and families in a wid"/>
          <p:cNvSpPr txBox="1"/>
          <p:nvPr/>
        </p:nvSpPr>
        <p:spPr>
          <a:xfrm>
            <a:off x="2671562" y="8684198"/>
            <a:ext cx="10197791" cy="48086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400">
                <a:latin typeface="Chalkboard SE Regular"/>
                <a:ea typeface="Chalkboard SE Regular"/>
                <a:cs typeface="Chalkboard SE Regular"/>
                <a:sym typeface="Chalkboard SE Regular"/>
              </a:defRPr>
            </a:pPr>
            <a:r>
              <a:rPr dirty="0"/>
              <a:t>Special Educational Needs and Disabilities Service (SEND Service)  Cambridgeshire’s Special Educational Needs and Disability (SEND) Service (0-25 years) provide a range of professional services and support for children, young people and families in a wide range of settings, including home, educational and community settings. The Service offers targeted support and training to schools and settings in all aspects of Special Educational Needs and Disability. We use the expertise of an integrated multi- professional Service to ensure that Cambridgeshire meets its statutory duties and responsibilities for children and young people with SEND.                                                                             See - the Local Offer </a:t>
            </a:r>
            <a:r>
              <a:rPr u="sng" dirty="0">
                <a:hlinkClick r:id="rId6"/>
              </a:rPr>
              <a:t>https://www.cambridgeshire.gov.uk/residents/children-and-families/local-offer</a:t>
            </a:r>
          </a:p>
        </p:txBody>
      </p:sp>
      <p:sp>
        <p:nvSpPr>
          <p:cNvPr id="208" name="Specialist Teaching Team - Specialist Teachers and Educational Psychologists. Your child may be referred to this service (as necessary) if they have not made progress after APDR cycles .…"/>
          <p:cNvSpPr txBox="1"/>
          <p:nvPr/>
        </p:nvSpPr>
        <p:spPr>
          <a:xfrm>
            <a:off x="13541883" y="678335"/>
            <a:ext cx="9949436" cy="130987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3000">
                <a:latin typeface="Chalkboard SE Regular"/>
                <a:ea typeface="Chalkboard SE Regular"/>
                <a:cs typeface="Chalkboard SE Regular"/>
                <a:sym typeface="Chalkboard SE Regular"/>
              </a:defRPr>
            </a:pPr>
            <a:r>
              <a:t>Specialist Teaching Team - Specialist Teachers and Educational Psychologists. Your child may be referred to this service (as necessary) if they have not made progress after APDR cycles . </a:t>
            </a:r>
          </a:p>
          <a:p>
            <a:pPr>
              <a:defRPr sz="3000">
                <a:latin typeface="Chalkboard SE Regular"/>
                <a:ea typeface="Chalkboard SE Regular"/>
                <a:cs typeface="Chalkboard SE Regular"/>
                <a:sym typeface="Chalkboard SE Regular"/>
              </a:defRPr>
            </a:pPr>
            <a:r>
              <a:t>Speech and Language Therapy Service - SALT. Your child may be referred to this service if they meet the threshold level required for their support. Early identification is often key in EYFS. </a:t>
            </a:r>
          </a:p>
          <a:p>
            <a:pPr>
              <a:defRPr sz="3000">
                <a:latin typeface="Chalkboard SE Regular"/>
                <a:ea typeface="Chalkboard SE Regular"/>
                <a:cs typeface="Chalkboard SE Regular"/>
                <a:sym typeface="Chalkboard SE Regular"/>
              </a:defRPr>
            </a:pPr>
            <a:r>
              <a:t>Occupational Therapy/Physiotherapy (if the child meets the threshold level required for their support) </a:t>
            </a:r>
          </a:p>
          <a:p>
            <a:pPr>
              <a:defRPr sz="3000">
                <a:latin typeface="Chalkboard SE Regular"/>
                <a:ea typeface="Chalkboard SE Regular"/>
                <a:cs typeface="Chalkboard SE Regular"/>
                <a:sym typeface="Chalkboard SE Regular"/>
              </a:defRPr>
            </a:pPr>
            <a:r>
              <a:t>Hearing/Vision Impaired Specialist Teaching Team (will be involved by your child’s medical team if appropriate)</a:t>
            </a:r>
          </a:p>
          <a:p>
            <a:pPr>
              <a:defRPr sz="3000">
                <a:latin typeface="Chalkboard SE Regular"/>
                <a:ea typeface="Chalkboard SE Regular"/>
                <a:cs typeface="Chalkboard SE Regular"/>
                <a:sym typeface="Chalkboard SE Regular"/>
              </a:defRPr>
            </a:pPr>
            <a:r>
              <a:t>SENDIASS (SEND Information Advice and Support - formerly Parent Partnership)                          Confidential phone line during term time 01223 699 214 </a:t>
            </a:r>
            <a:r>
              <a:rPr u="sng">
                <a:hlinkClick r:id="rId7"/>
              </a:rPr>
              <a:t>sendiass@cambridgeshire.gov.uk</a:t>
            </a:r>
            <a:r>
              <a:t>.                         </a:t>
            </a:r>
            <a:r>
              <a:rPr u="sng">
                <a:hlinkClick r:id="rId8"/>
              </a:rPr>
              <a:t>https://www.cambridgeshire.gov.uk/residents/children-and-families/local-offer/local-offer-care-and-family-support/send-information-advice-and-support-service-sendiass</a:t>
            </a:r>
            <a:r>
              <a:t> </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AD7215160EAF44A8AC2568C58B73537" ma:contentTypeVersion="17" ma:contentTypeDescription="Create a new document." ma:contentTypeScope="" ma:versionID="337aebb86168132d0e9491dfe8afd9f3">
  <xsd:schema xmlns:xsd="http://www.w3.org/2001/XMLSchema" xmlns:xs="http://www.w3.org/2001/XMLSchema" xmlns:p="http://schemas.microsoft.com/office/2006/metadata/properties" xmlns:ns2="16e6a2ee-f3df-489f-b4b8-e126df19d7b0" xmlns:ns3="c8fad02d-1e35-40ca-82d6-67b29748fc7c" targetNamespace="http://schemas.microsoft.com/office/2006/metadata/properties" ma:root="true" ma:fieldsID="c3f7fd16bb08e8b79005aedbe72be6e0" ns2:_="" ns3:_="">
    <xsd:import namespace="16e6a2ee-f3df-489f-b4b8-e126df19d7b0"/>
    <xsd:import namespace="c8fad02d-1e35-40ca-82d6-67b29748fc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e6a2ee-f3df-489f-b4b8-e126df19d7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1be7bfe-32ee-4e76-a370-101bf82a255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8fad02d-1e35-40ca-82d6-67b29748fc7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6e6a2ee-f3df-489f-b4b8-e126df19d7b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DCB2AA-45DE-4936-8422-21B96781B9E6}"/>
</file>

<file path=customXml/itemProps2.xml><?xml version="1.0" encoding="utf-8"?>
<ds:datastoreItem xmlns:ds="http://schemas.openxmlformats.org/officeDocument/2006/customXml" ds:itemID="{8843BDFD-8434-4756-AF0A-E2D5EAB4C410}">
  <ds:schemaRefs>
    <ds:schemaRef ds:uri="http://schemas.microsoft.com/office/2006/metadata/properties"/>
    <ds:schemaRef ds:uri="http://schemas.microsoft.com/office/infopath/2007/PartnerControls"/>
    <ds:schemaRef ds:uri="15f10766-8f6b-4152-9fce-b4a72584ce24"/>
    <ds:schemaRef ds:uri="43390b64-09a2-432d-87ca-47dc0bc1332e"/>
  </ds:schemaRefs>
</ds:datastoreItem>
</file>

<file path=customXml/itemProps3.xml><?xml version="1.0" encoding="utf-8"?>
<ds:datastoreItem xmlns:ds="http://schemas.openxmlformats.org/officeDocument/2006/customXml" ds:itemID="{674F66BB-6207-4629-885E-5DF73A6252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TotalTime>
  <Words>1405</Words>
  <Application>Microsoft Office PowerPoint</Application>
  <PresentationFormat>Custom</PresentationFormat>
  <Paragraphs>70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21_BasicWhite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Beecroft, Miss L</dc:creator>
  <cp:lastModifiedBy>Beecroft-Sullivan, Miss L</cp:lastModifiedBy>
  <cp:revision>50</cp:revision>
  <dcterms:modified xsi:type="dcterms:W3CDTF">2025-06-18T13:40:05Z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0x010100FAD7215160EAF44A8AC2568C58B73537</vt:lpwstr>
  </property>
  <property fmtid="{D5CDD505-2E9C-101B-9397-08002B2CF9AE}" pid="3" name="MediaServiceImageTags">
    <vt:lpwstr/>
  </property>
</Properties>
</file>