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7"/>
  </p:notesMasterIdLst>
  <p:sldIdLst>
    <p:sldId id="256" r:id="rId5"/>
    <p:sldId id="355" r:id="rId6"/>
    <p:sldId id="356" r:id="rId7"/>
    <p:sldId id="366" r:id="rId8"/>
    <p:sldId id="357" r:id="rId9"/>
    <p:sldId id="359" r:id="rId10"/>
    <p:sldId id="363" r:id="rId11"/>
    <p:sldId id="360" r:id="rId12"/>
    <p:sldId id="362" r:id="rId13"/>
    <p:sldId id="364" r:id="rId14"/>
    <p:sldId id="365" r:id="rId15"/>
    <p:sldId id="35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73004-1FEC-4F50-BEEB-FF1A1C5DF9AE}" v="2" dt="2025-09-17T21:10:17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76383" autoAdjust="0"/>
  </p:normalViewPr>
  <p:slideViewPr>
    <p:cSldViewPr snapToGrid="0">
      <p:cViewPr varScale="1">
        <p:scale>
          <a:sx n="48" d="100"/>
          <a:sy n="48" d="100"/>
        </p:scale>
        <p:origin x="13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cer, Mrs F" userId="f85a72cb-d0cd-473a-b0f9-49513538481a" providerId="ADAL" clId="{AA40290B-B79D-4A49-80B0-2629E97474C5}"/>
    <pc:docChg chg="undo redo custSel addSld delSld modSld sldOrd">
      <pc:chgData name="Facer, Mrs F" userId="f85a72cb-d0cd-473a-b0f9-49513538481a" providerId="ADAL" clId="{AA40290B-B79D-4A49-80B0-2629E97474C5}" dt="2024-09-23T21:42:27.439" v="1508" actId="404"/>
      <pc:docMkLst>
        <pc:docMk/>
      </pc:docMkLst>
      <pc:sldChg chg="modSp mod">
        <pc:chgData name="Facer, Mrs F" userId="f85a72cb-d0cd-473a-b0f9-49513538481a" providerId="ADAL" clId="{AA40290B-B79D-4A49-80B0-2629E97474C5}" dt="2024-09-23T21:06:16.124" v="1246" actId="1076"/>
        <pc:sldMkLst>
          <pc:docMk/>
          <pc:sldMk cId="1991400723" sldId="256"/>
        </pc:sldMkLst>
      </pc:sldChg>
      <pc:sldChg chg="del">
        <pc:chgData name="Facer, Mrs F" userId="f85a72cb-d0cd-473a-b0f9-49513538481a" providerId="ADAL" clId="{AA40290B-B79D-4A49-80B0-2629E97474C5}" dt="2024-09-23T21:41:28.982" v="1454" actId="47"/>
        <pc:sldMkLst>
          <pc:docMk/>
          <pc:sldMk cId="4108521137" sldId="271"/>
        </pc:sldMkLst>
      </pc:sldChg>
      <pc:sldChg chg="del">
        <pc:chgData name="Facer, Mrs F" userId="f85a72cb-d0cd-473a-b0f9-49513538481a" providerId="ADAL" clId="{AA40290B-B79D-4A49-80B0-2629E97474C5}" dt="2024-09-23T20:24:15.495" v="272" actId="47"/>
        <pc:sldMkLst>
          <pc:docMk/>
          <pc:sldMk cId="4264314620" sldId="273"/>
        </pc:sldMkLst>
      </pc:sldChg>
      <pc:sldChg chg="del">
        <pc:chgData name="Facer, Mrs F" userId="f85a72cb-d0cd-473a-b0f9-49513538481a" providerId="ADAL" clId="{AA40290B-B79D-4A49-80B0-2629E97474C5}" dt="2024-09-23T20:29:02.015" v="277" actId="47"/>
        <pc:sldMkLst>
          <pc:docMk/>
          <pc:sldMk cId="2470531370" sldId="274"/>
        </pc:sldMkLst>
      </pc:sldChg>
      <pc:sldChg chg="del">
        <pc:chgData name="Facer, Mrs F" userId="f85a72cb-d0cd-473a-b0f9-49513538481a" providerId="ADAL" clId="{AA40290B-B79D-4A49-80B0-2629E97474C5}" dt="2024-09-23T20:09:17.586" v="132" actId="47"/>
        <pc:sldMkLst>
          <pc:docMk/>
          <pc:sldMk cId="567583342" sldId="275"/>
        </pc:sldMkLst>
      </pc:sldChg>
      <pc:sldChg chg="del">
        <pc:chgData name="Facer, Mrs F" userId="f85a72cb-d0cd-473a-b0f9-49513538481a" providerId="ADAL" clId="{AA40290B-B79D-4A49-80B0-2629E97474C5}" dt="2024-09-23T20:09:13.929" v="131" actId="47"/>
        <pc:sldMkLst>
          <pc:docMk/>
          <pc:sldMk cId="389780615" sldId="276"/>
        </pc:sldMkLst>
      </pc:sldChg>
      <pc:sldChg chg="del">
        <pc:chgData name="Facer, Mrs F" userId="f85a72cb-d0cd-473a-b0f9-49513538481a" providerId="ADAL" clId="{AA40290B-B79D-4A49-80B0-2629E97474C5}" dt="2024-09-23T20:11:41.403" v="133" actId="47"/>
        <pc:sldMkLst>
          <pc:docMk/>
          <pc:sldMk cId="4078923077" sldId="277"/>
        </pc:sldMkLst>
      </pc:sldChg>
      <pc:sldChg chg="del">
        <pc:chgData name="Facer, Mrs F" userId="f85a72cb-d0cd-473a-b0f9-49513538481a" providerId="ADAL" clId="{AA40290B-B79D-4A49-80B0-2629E97474C5}" dt="2024-09-23T20:12:04.113" v="134" actId="47"/>
        <pc:sldMkLst>
          <pc:docMk/>
          <pc:sldMk cId="702149594" sldId="278"/>
        </pc:sldMkLst>
      </pc:sldChg>
      <pc:sldChg chg="del">
        <pc:chgData name="Facer, Mrs F" userId="f85a72cb-d0cd-473a-b0f9-49513538481a" providerId="ADAL" clId="{AA40290B-B79D-4A49-80B0-2629E97474C5}" dt="2024-09-23T20:12:19.106" v="135" actId="47"/>
        <pc:sldMkLst>
          <pc:docMk/>
          <pc:sldMk cId="2859809110" sldId="279"/>
        </pc:sldMkLst>
      </pc:sldChg>
      <pc:sldChg chg="del">
        <pc:chgData name="Facer, Mrs F" userId="f85a72cb-d0cd-473a-b0f9-49513538481a" providerId="ADAL" clId="{AA40290B-B79D-4A49-80B0-2629E97474C5}" dt="2024-09-23T20:12:22.323" v="136" actId="47"/>
        <pc:sldMkLst>
          <pc:docMk/>
          <pc:sldMk cId="3513200401" sldId="281"/>
        </pc:sldMkLst>
      </pc:sldChg>
      <pc:sldChg chg="del">
        <pc:chgData name="Facer, Mrs F" userId="f85a72cb-d0cd-473a-b0f9-49513538481a" providerId="ADAL" clId="{AA40290B-B79D-4A49-80B0-2629E97474C5}" dt="2024-09-23T20:29:07.150" v="278" actId="47"/>
        <pc:sldMkLst>
          <pc:docMk/>
          <pc:sldMk cId="2314183737" sldId="283"/>
        </pc:sldMkLst>
      </pc:sldChg>
      <pc:sldChg chg="del">
        <pc:chgData name="Facer, Mrs F" userId="f85a72cb-d0cd-473a-b0f9-49513538481a" providerId="ADAL" clId="{AA40290B-B79D-4A49-80B0-2629E97474C5}" dt="2024-09-23T20:29:23.228" v="280" actId="47"/>
        <pc:sldMkLst>
          <pc:docMk/>
          <pc:sldMk cId="2625857093" sldId="284"/>
        </pc:sldMkLst>
      </pc:sldChg>
      <pc:sldChg chg="del">
        <pc:chgData name="Facer, Mrs F" userId="f85a72cb-d0cd-473a-b0f9-49513538481a" providerId="ADAL" clId="{AA40290B-B79D-4A49-80B0-2629E97474C5}" dt="2024-09-23T20:29:21.376" v="279" actId="47"/>
        <pc:sldMkLst>
          <pc:docMk/>
          <pc:sldMk cId="811244939" sldId="285"/>
        </pc:sldMkLst>
      </pc:sldChg>
      <pc:sldChg chg="del">
        <pc:chgData name="Facer, Mrs F" userId="f85a72cb-d0cd-473a-b0f9-49513538481a" providerId="ADAL" clId="{AA40290B-B79D-4A49-80B0-2629E97474C5}" dt="2024-09-23T20:29:24.893" v="281" actId="47"/>
        <pc:sldMkLst>
          <pc:docMk/>
          <pc:sldMk cId="227831724" sldId="286"/>
        </pc:sldMkLst>
      </pc:sldChg>
      <pc:sldChg chg="del">
        <pc:chgData name="Facer, Mrs F" userId="f85a72cb-d0cd-473a-b0f9-49513538481a" providerId="ADAL" clId="{AA40290B-B79D-4A49-80B0-2629E97474C5}" dt="2024-09-23T21:41:24.980" v="1452" actId="47"/>
        <pc:sldMkLst>
          <pc:docMk/>
          <pc:sldMk cId="3714074641" sldId="287"/>
        </pc:sldMkLst>
      </pc:sldChg>
      <pc:sldChg chg="del">
        <pc:chgData name="Facer, Mrs F" userId="f85a72cb-d0cd-473a-b0f9-49513538481a" providerId="ADAL" clId="{AA40290B-B79D-4A49-80B0-2629E97474C5}" dt="2024-09-23T20:31:37.745" v="339" actId="47"/>
        <pc:sldMkLst>
          <pc:docMk/>
          <pc:sldMk cId="1194324167" sldId="288"/>
        </pc:sldMkLst>
      </pc:sldChg>
      <pc:sldChg chg="del">
        <pc:chgData name="Facer, Mrs F" userId="f85a72cb-d0cd-473a-b0f9-49513538481a" providerId="ADAL" clId="{AA40290B-B79D-4A49-80B0-2629E97474C5}" dt="2024-09-23T20:31:39.864" v="340" actId="47"/>
        <pc:sldMkLst>
          <pc:docMk/>
          <pc:sldMk cId="1950607984" sldId="289"/>
        </pc:sldMkLst>
      </pc:sldChg>
      <pc:sldChg chg="del">
        <pc:chgData name="Facer, Mrs F" userId="f85a72cb-d0cd-473a-b0f9-49513538481a" providerId="ADAL" clId="{AA40290B-B79D-4A49-80B0-2629E97474C5}" dt="2024-09-23T21:04:05.236" v="1236" actId="47"/>
        <pc:sldMkLst>
          <pc:docMk/>
          <pc:sldMk cId="2950257057" sldId="290"/>
        </pc:sldMkLst>
      </pc:sldChg>
      <pc:sldChg chg="del">
        <pc:chgData name="Facer, Mrs F" userId="f85a72cb-d0cd-473a-b0f9-49513538481a" providerId="ADAL" clId="{AA40290B-B79D-4A49-80B0-2629E97474C5}" dt="2024-09-23T20:31:49.348" v="341" actId="47"/>
        <pc:sldMkLst>
          <pc:docMk/>
          <pc:sldMk cId="464236505" sldId="291"/>
        </pc:sldMkLst>
      </pc:sldChg>
      <pc:sldChg chg="del">
        <pc:chgData name="Facer, Mrs F" userId="f85a72cb-d0cd-473a-b0f9-49513538481a" providerId="ADAL" clId="{AA40290B-B79D-4A49-80B0-2629E97474C5}" dt="2024-09-23T21:41:27.288" v="1453" actId="47"/>
        <pc:sldMkLst>
          <pc:docMk/>
          <pc:sldMk cId="0" sldId="353"/>
        </pc:sldMkLst>
      </pc:sldChg>
      <pc:sldChg chg="addSp modSp mod">
        <pc:chgData name="Facer, Mrs F" userId="f85a72cb-d0cd-473a-b0f9-49513538481a" providerId="ADAL" clId="{AA40290B-B79D-4A49-80B0-2629E97474C5}" dt="2024-09-23T21:42:27.439" v="1508" actId="404"/>
        <pc:sldMkLst>
          <pc:docMk/>
          <pc:sldMk cId="919447914" sldId="354"/>
        </pc:sldMkLst>
      </pc:sldChg>
      <pc:sldChg chg="addSp modSp new mod">
        <pc:chgData name="Facer, Mrs F" userId="f85a72cb-d0cd-473a-b0f9-49513538481a" providerId="ADAL" clId="{AA40290B-B79D-4A49-80B0-2629E97474C5}" dt="2024-09-23T21:07:44.136" v="1260" actId="1076"/>
        <pc:sldMkLst>
          <pc:docMk/>
          <pc:sldMk cId="933971327" sldId="355"/>
        </pc:sldMkLst>
      </pc:sldChg>
      <pc:sldChg chg="modSp new mod">
        <pc:chgData name="Facer, Mrs F" userId="f85a72cb-d0cd-473a-b0f9-49513538481a" providerId="ADAL" clId="{AA40290B-B79D-4A49-80B0-2629E97474C5}" dt="2024-09-23T20:06:26.356" v="128" actId="113"/>
        <pc:sldMkLst>
          <pc:docMk/>
          <pc:sldMk cId="3497626858" sldId="356"/>
        </pc:sldMkLst>
      </pc:sldChg>
      <pc:sldChg chg="addSp delSp modSp new mod ord">
        <pc:chgData name="Facer, Mrs F" userId="f85a72cb-d0cd-473a-b0f9-49513538481a" providerId="ADAL" clId="{AA40290B-B79D-4A49-80B0-2629E97474C5}" dt="2024-09-23T21:18:11.175" v="1282" actId="1076"/>
        <pc:sldMkLst>
          <pc:docMk/>
          <pc:sldMk cId="195434137" sldId="357"/>
        </pc:sldMkLst>
      </pc:sldChg>
      <pc:sldChg chg="modSp new mod ord">
        <pc:chgData name="Facer, Mrs F" userId="f85a72cb-d0cd-473a-b0f9-49513538481a" providerId="ADAL" clId="{AA40290B-B79D-4A49-80B0-2629E97474C5}" dt="2024-09-23T21:36:29.951" v="1412" actId="6549"/>
        <pc:sldMkLst>
          <pc:docMk/>
          <pc:sldMk cId="1347717670" sldId="358"/>
        </pc:sldMkLst>
      </pc:sldChg>
      <pc:sldChg chg="modSp new mod">
        <pc:chgData name="Facer, Mrs F" userId="f85a72cb-d0cd-473a-b0f9-49513538481a" providerId="ADAL" clId="{AA40290B-B79D-4A49-80B0-2629E97474C5}" dt="2024-09-23T21:37:34.732" v="1449" actId="6549"/>
        <pc:sldMkLst>
          <pc:docMk/>
          <pc:sldMk cId="2836927548" sldId="359"/>
        </pc:sldMkLst>
      </pc:sldChg>
      <pc:sldChg chg="modSp new mod modNotesTx">
        <pc:chgData name="Facer, Mrs F" userId="f85a72cb-d0cd-473a-b0f9-49513538481a" providerId="ADAL" clId="{AA40290B-B79D-4A49-80B0-2629E97474C5}" dt="2024-09-23T21:38:14.770" v="1450" actId="6549"/>
        <pc:sldMkLst>
          <pc:docMk/>
          <pc:sldMk cId="126250497" sldId="360"/>
        </pc:sldMkLst>
      </pc:sldChg>
      <pc:sldChg chg="new del">
        <pc:chgData name="Facer, Mrs F" userId="f85a72cb-d0cd-473a-b0f9-49513538481a" providerId="ADAL" clId="{AA40290B-B79D-4A49-80B0-2629E97474C5}" dt="2024-09-23T20:44:45.127" v="723" actId="47"/>
        <pc:sldMkLst>
          <pc:docMk/>
          <pc:sldMk cId="2400860718" sldId="361"/>
        </pc:sldMkLst>
      </pc:sldChg>
      <pc:sldChg chg="modSp new mod">
        <pc:chgData name="Facer, Mrs F" userId="f85a72cb-d0cd-473a-b0f9-49513538481a" providerId="ADAL" clId="{AA40290B-B79D-4A49-80B0-2629E97474C5}" dt="2024-09-23T20:56:04.868" v="1093" actId="20577"/>
        <pc:sldMkLst>
          <pc:docMk/>
          <pc:sldMk cId="1280614907" sldId="362"/>
        </pc:sldMkLst>
      </pc:sldChg>
      <pc:sldChg chg="addSp modSp new mod modNotesTx">
        <pc:chgData name="Facer, Mrs F" userId="f85a72cb-d0cd-473a-b0f9-49513538481a" providerId="ADAL" clId="{AA40290B-B79D-4A49-80B0-2629E97474C5}" dt="2024-09-23T21:38:18.508" v="1451"/>
        <pc:sldMkLst>
          <pc:docMk/>
          <pc:sldMk cId="669875970" sldId="363"/>
        </pc:sldMkLst>
      </pc:sldChg>
      <pc:sldChg chg="modSp new mod">
        <pc:chgData name="Facer, Mrs F" userId="f85a72cb-d0cd-473a-b0f9-49513538481a" providerId="ADAL" clId="{AA40290B-B79D-4A49-80B0-2629E97474C5}" dt="2024-09-23T20:57:52.417" v="1195" actId="27636"/>
        <pc:sldMkLst>
          <pc:docMk/>
          <pc:sldMk cId="671355602" sldId="364"/>
        </pc:sldMkLst>
      </pc:sldChg>
      <pc:sldChg chg="modSp new mod">
        <pc:chgData name="Facer, Mrs F" userId="f85a72cb-d0cd-473a-b0f9-49513538481a" providerId="ADAL" clId="{AA40290B-B79D-4A49-80B0-2629E97474C5}" dt="2024-09-23T21:41:49.081" v="1460" actId="14100"/>
        <pc:sldMkLst>
          <pc:docMk/>
          <pc:sldMk cId="2199894723" sldId="365"/>
        </pc:sldMkLst>
      </pc:sldChg>
      <pc:sldChg chg="modSp new mod modNotesTx">
        <pc:chgData name="Facer, Mrs F" userId="f85a72cb-d0cd-473a-b0f9-49513538481a" providerId="ADAL" clId="{AA40290B-B79D-4A49-80B0-2629E97474C5}" dt="2024-09-23T21:24:54.233" v="1390" actId="20577"/>
        <pc:sldMkLst>
          <pc:docMk/>
          <pc:sldMk cId="2976428720" sldId="366"/>
        </pc:sldMkLst>
      </pc:sldChg>
    </pc:docChg>
  </pc:docChgLst>
  <pc:docChgLst>
    <pc:chgData name="Facer, Mrs F" userId="f85a72cb-d0cd-473a-b0f9-49513538481a" providerId="ADAL" clId="{1946BEEC-C21D-4D15-8664-959EEA54C307}"/>
    <pc:docChg chg="undo custSel addSld delSld modSld">
      <pc:chgData name="Facer, Mrs F" userId="f85a72cb-d0cd-473a-b0f9-49513538481a" providerId="ADAL" clId="{1946BEEC-C21D-4D15-8664-959EEA54C307}" dt="2025-09-17T21:10:58.626" v="66" actId="20577"/>
      <pc:docMkLst>
        <pc:docMk/>
      </pc:docMkLst>
      <pc:sldChg chg="modSp mod">
        <pc:chgData name="Facer, Mrs F" userId="f85a72cb-d0cd-473a-b0f9-49513538481a" providerId="ADAL" clId="{1946BEEC-C21D-4D15-8664-959EEA54C307}" dt="2025-09-17T21:07:28.914" v="4" actId="20577"/>
        <pc:sldMkLst>
          <pc:docMk/>
          <pc:sldMk cId="3497626858" sldId="356"/>
        </pc:sldMkLst>
        <pc:spChg chg="mod">
          <ac:chgData name="Facer, Mrs F" userId="f85a72cb-d0cd-473a-b0f9-49513538481a" providerId="ADAL" clId="{1946BEEC-C21D-4D15-8664-959EEA54C307}" dt="2025-09-17T21:07:28.914" v="4" actId="20577"/>
          <ac:spMkLst>
            <pc:docMk/>
            <pc:sldMk cId="3497626858" sldId="356"/>
            <ac:spMk id="3" creationId="{5DB6B93B-B44A-9307-B2B7-FA61EE7F774A}"/>
          </ac:spMkLst>
        </pc:spChg>
      </pc:sldChg>
      <pc:sldChg chg="modNotesTx">
        <pc:chgData name="Facer, Mrs F" userId="f85a72cb-d0cd-473a-b0f9-49513538481a" providerId="ADAL" clId="{1946BEEC-C21D-4D15-8664-959EEA54C307}" dt="2025-09-17T21:10:27.704" v="57" actId="20577"/>
        <pc:sldMkLst>
          <pc:docMk/>
          <pc:sldMk cId="195434137" sldId="357"/>
        </pc:sldMkLst>
      </pc:sldChg>
      <pc:sldChg chg="add del">
        <pc:chgData name="Facer, Mrs F" userId="f85a72cb-d0cd-473a-b0f9-49513538481a" providerId="ADAL" clId="{1946BEEC-C21D-4D15-8664-959EEA54C307}" dt="2025-09-17T21:10:29.741" v="58" actId="47"/>
        <pc:sldMkLst>
          <pc:docMk/>
          <pc:sldMk cId="1347717670" sldId="358"/>
        </pc:sldMkLst>
      </pc:sldChg>
      <pc:sldChg chg="modSp mod">
        <pc:chgData name="Facer, Mrs F" userId="f85a72cb-d0cd-473a-b0f9-49513538481a" providerId="ADAL" clId="{1946BEEC-C21D-4D15-8664-959EEA54C307}" dt="2025-09-17T21:10:58.626" v="66" actId="20577"/>
        <pc:sldMkLst>
          <pc:docMk/>
          <pc:sldMk cId="669875970" sldId="363"/>
        </pc:sldMkLst>
        <pc:spChg chg="mod">
          <ac:chgData name="Facer, Mrs F" userId="f85a72cb-d0cd-473a-b0f9-49513538481a" providerId="ADAL" clId="{1946BEEC-C21D-4D15-8664-959EEA54C307}" dt="2025-09-17T21:10:58.626" v="66" actId="20577"/>
          <ac:spMkLst>
            <pc:docMk/>
            <pc:sldMk cId="669875970" sldId="363"/>
            <ac:spMk id="3" creationId="{03487513-9AF7-0476-8731-CA105B7EB5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900C0-5BC0-4336-BB3E-0F052282356A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46C1E-EB45-40FF-B1EE-E0CDF3576B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83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oxfordowl.co.uk/phonics-videos/#animati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Couple of minutes – get phonics screening materials ready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46C1E-EB45-40FF-B1EE-E0CDF3576BB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49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https://home.oxfordowl.co.uk/phonics-videos/#animation</a:t>
            </a:r>
            <a:r>
              <a:rPr lang="en-GB" sz="1200" dirty="0"/>
              <a:t> </a:t>
            </a:r>
            <a:endParaRPr lang="en-GB" dirty="0"/>
          </a:p>
          <a:p>
            <a:r>
              <a:rPr lang="en-GB" dirty="0"/>
              <a:t>Reminder of clear articulation when saying a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46C1E-EB45-40FF-B1EE-E0CDF3576BB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wont be able to read by sight – need to use their phonics skills</a:t>
            </a:r>
          </a:p>
          <a:p>
            <a:r>
              <a:rPr lang="en-GB" dirty="0" err="1"/>
              <a:t>Blarp</a:t>
            </a:r>
            <a:r>
              <a:rPr lang="en-GB" dirty="0"/>
              <a:t> for example – good readers struggle as they will try to make sense of a made up word. </a:t>
            </a:r>
          </a:p>
          <a:p>
            <a:endParaRPr lang="en-GB" dirty="0"/>
          </a:p>
          <a:p>
            <a:r>
              <a:rPr lang="en-GB" dirty="0"/>
              <a:t>40 words</a:t>
            </a:r>
          </a:p>
          <a:p>
            <a:r>
              <a:rPr lang="en-GB" dirty="0"/>
              <a:t>1:1</a:t>
            </a:r>
          </a:p>
          <a:p>
            <a:r>
              <a:rPr lang="en-GB" dirty="0"/>
              <a:t>One chance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46C1E-EB45-40FF-B1EE-E0CDF3576BB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71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report results to local authority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46C1E-EB45-40FF-B1EE-E0CDF3576BB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38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08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8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25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51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14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133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92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96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89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4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15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47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78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7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5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87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D6FE-5303-4AB5-9604-4CEAB76BB4FD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7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ctgames.com/mobilePage/literacy.html" TargetMode="External"/><Relationship Id="rId2" Type="http://schemas.openxmlformats.org/officeDocument/2006/relationships/hyperlink" Target="https://www.bbc.co.uk/bitesize/topics/zvq9bdm/articles/zgnrf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uk/government/collections/national-curriculum-assessments-practice-materials" TargetMode="External"/><Relationship Id="rId4" Type="http://schemas.openxmlformats.org/officeDocument/2006/relationships/hyperlink" Target="https://www.galacticphonics.com/#google_vignett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6CD-F3FC-4F75-9480-FBE010563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484" y="2404531"/>
            <a:ext cx="8511576" cy="1646302"/>
          </a:xfrm>
        </p:spPr>
        <p:txBody>
          <a:bodyPr/>
          <a:lstStyle/>
          <a:p>
            <a:r>
              <a:rPr lang="en-GB" dirty="0"/>
              <a:t>Y1 Phonics at The Meadow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F06A6-471E-498F-8EE7-55325850E7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Rising Stars </a:t>
            </a:r>
          </a:p>
          <a:p>
            <a:r>
              <a:rPr lang="en-GB" dirty="0"/>
              <a:t>Rocket Phonics</a:t>
            </a:r>
          </a:p>
          <a:p>
            <a:r>
              <a:rPr lang="en-GB" dirty="0"/>
              <a:t>Faye Facer – Phonics Lead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41842-DB4C-4A2C-8C0C-9462883F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597" y="144062"/>
            <a:ext cx="2809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0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01FA-585A-60A2-AB85-0BE26413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4887"/>
          </a:xfrm>
        </p:spPr>
        <p:txBody>
          <a:bodyPr/>
          <a:lstStyle/>
          <a:p>
            <a:r>
              <a:rPr lang="en-GB" dirty="0"/>
              <a:t>How you can help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BF24-593A-C58E-28AF-5D87298A7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56523"/>
            <a:ext cx="9129275" cy="4929808"/>
          </a:xfrm>
        </p:spPr>
        <p:txBody>
          <a:bodyPr>
            <a:normAutofit/>
          </a:bodyPr>
          <a:lstStyle/>
          <a:p>
            <a:r>
              <a:rPr lang="en-GB" sz="2000" dirty="0"/>
              <a:t>Take turns to sound out a range of words, it is important to model the process.</a:t>
            </a:r>
          </a:p>
          <a:p>
            <a:r>
              <a:rPr lang="en-GB" sz="2000" dirty="0"/>
              <a:t>Read as much as possible to and with your child, encouraging sounding out unfamiliar words. </a:t>
            </a:r>
          </a:p>
          <a:p>
            <a:r>
              <a:rPr lang="en-GB" sz="2000" dirty="0"/>
              <a:t>If your child is struggling to decode a word, help them by encouraging them to say each sound in the word from left to right and model how to use sound buttons. </a:t>
            </a:r>
          </a:p>
          <a:p>
            <a:r>
              <a:rPr lang="en-GB" sz="2000" dirty="0"/>
              <a:t>Blend the sounds by pointing to each one, e.g. /s/ in sing, /</a:t>
            </a:r>
            <a:r>
              <a:rPr lang="en-GB" sz="2000" dirty="0" err="1"/>
              <a:t>i</a:t>
            </a:r>
            <a:r>
              <a:rPr lang="en-GB" sz="2000" dirty="0"/>
              <a:t>/ sing, /ng/ in sing. Next move your finger under the whole word as you say it. </a:t>
            </a:r>
          </a:p>
          <a:p>
            <a:r>
              <a:rPr lang="en-GB" sz="2000" dirty="0"/>
              <a:t>Discuss the meaning of words if your child does not know what they have read. </a:t>
            </a:r>
          </a:p>
          <a:p>
            <a:r>
              <a:rPr lang="en-GB" sz="2000" dirty="0"/>
              <a:t>Help your child complete any phonic/spelling shed homework set.</a:t>
            </a:r>
          </a:p>
          <a:p>
            <a:r>
              <a:rPr lang="en-GB" sz="2000" dirty="0"/>
              <a:t>Be playful with words and make it an enjoyable experience</a:t>
            </a:r>
          </a:p>
        </p:txBody>
      </p:sp>
    </p:spTree>
    <p:extLst>
      <p:ext uri="{BB962C8B-B14F-4D97-AF65-F5344CB8AC3E}">
        <p14:creationId xmlns:p14="http://schemas.microsoft.com/office/powerpoint/2010/main" val="67135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B087-EC16-08DD-F687-0D8ABC8B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/>
          <a:lstStyle/>
          <a:p>
            <a:r>
              <a:rPr lang="en-GB" dirty="0"/>
              <a:t>Useful websites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2F36-418E-227E-A41F-D17B4C643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>
                <a:hlinkClick r:id="rId2"/>
              </a:rPr>
              <a:t>https://www.phonicsplay.co.uk/</a:t>
            </a:r>
          </a:p>
          <a:p>
            <a:r>
              <a:rPr lang="en-GB" sz="2800" dirty="0">
                <a:hlinkClick r:id="rId2"/>
              </a:rPr>
              <a:t>https://www.bbc.co.uk/bitesize/topics/zvq9bdm/articles/zgnrf82</a:t>
            </a:r>
            <a:r>
              <a:rPr lang="en-GB" sz="2800" dirty="0"/>
              <a:t> </a:t>
            </a:r>
          </a:p>
          <a:p>
            <a:r>
              <a:rPr lang="en-GB" sz="2800" dirty="0">
                <a:hlinkClick r:id="rId3"/>
              </a:rPr>
              <a:t>https://ictgames.com/mobilePage/literacy.html</a:t>
            </a:r>
            <a:r>
              <a:rPr lang="en-GB" sz="2800" dirty="0"/>
              <a:t> </a:t>
            </a:r>
          </a:p>
          <a:p>
            <a:r>
              <a:rPr lang="en-GB" sz="2800" dirty="0">
                <a:hlinkClick r:id="rId4"/>
              </a:rPr>
              <a:t>https://www.galacticphonics.com/#google_vignette</a:t>
            </a:r>
            <a:endParaRPr lang="en-GB" sz="2800" dirty="0"/>
          </a:p>
          <a:p>
            <a:r>
              <a:rPr lang="en-GB" sz="2800" dirty="0">
                <a:hlinkClick r:id="rId5"/>
              </a:rPr>
              <a:t>https://www.gov.uk/government/collections/national-curriculum-assessments-practice-materials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89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nics are important | Sound words, How to memorize things, Teacher quotes">
            <a:extLst>
              <a:ext uri="{FF2B5EF4-FFF2-40B4-BE49-F238E27FC236}">
                <a16:creationId xmlns:a16="http://schemas.microsoft.com/office/drawing/2014/main" id="{CA4001A6-6801-0C0E-CB72-DF86C8935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5" y="234359"/>
            <a:ext cx="5010506" cy="42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nemic Awareness: Where Do I Start?">
            <a:extLst>
              <a:ext uri="{FF2B5EF4-FFF2-40B4-BE49-F238E27FC236}">
                <a16:creationId xmlns:a16="http://schemas.microsoft.com/office/drawing/2014/main" id="{B3421FD2-9417-6542-A73A-55FF0624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14" y="234359"/>
            <a:ext cx="3963729" cy="18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onics fun! - South Tawton Primary School and Pre-School">
            <a:extLst>
              <a:ext uri="{FF2B5EF4-FFF2-40B4-BE49-F238E27FC236}">
                <a16:creationId xmlns:a16="http://schemas.microsoft.com/office/drawing/2014/main" id="{E792A85E-0043-D739-5A82-BE6604BF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56" y="2450192"/>
            <a:ext cx="4735253" cy="27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uidance Phonics screening check ...">
            <a:extLst>
              <a:ext uri="{FF2B5EF4-FFF2-40B4-BE49-F238E27FC236}">
                <a16:creationId xmlns:a16="http://schemas.microsoft.com/office/drawing/2014/main" id="{1F887A4E-AAF9-5191-89C1-692C7141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76" y="4470991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CA9324-00B9-DE81-19AB-EC0B8023AF44}"/>
              </a:ext>
            </a:extLst>
          </p:cNvPr>
          <p:cNvSpPr txBox="1"/>
          <p:nvPr/>
        </p:nvSpPr>
        <p:spPr>
          <a:xfrm>
            <a:off x="940904" y="5088834"/>
            <a:ext cx="344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Thank you!</a:t>
            </a:r>
          </a:p>
          <a:p>
            <a:pPr algn="ctr"/>
            <a:r>
              <a:rPr lang="en-GB" sz="3600" dirty="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91944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1E11-2C47-1602-273F-F9BE921D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phonics?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8A626-1A49-CC8E-A0A4-45EDDB47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6068023" cy="5110970"/>
          </a:xfrm>
        </p:spPr>
        <p:txBody>
          <a:bodyPr>
            <a:normAutofit/>
          </a:bodyPr>
          <a:lstStyle/>
          <a:p>
            <a:r>
              <a:rPr lang="en-GB" sz="2800" dirty="0"/>
              <a:t>Phonics is recommended as the first strategy that children should be taught in helping them learn to read.</a:t>
            </a:r>
          </a:p>
          <a:p>
            <a:endParaRPr lang="en-GB" sz="1600" dirty="0"/>
          </a:p>
          <a:p>
            <a:r>
              <a:rPr lang="en-GB" sz="2800" dirty="0"/>
              <a:t> It runs alongside other teaching methods such as Guided Reading and Shared Reading to help children develop all the other vital reading skills and hopefully give them a real love of reading.</a:t>
            </a:r>
          </a:p>
        </p:txBody>
      </p:sp>
      <p:pic>
        <p:nvPicPr>
          <p:cNvPr id="4" name="Picture 2" descr="Phonics are important | Sound words, How to memorize things, Teacher quotes">
            <a:extLst>
              <a:ext uri="{FF2B5EF4-FFF2-40B4-BE49-F238E27FC236}">
                <a16:creationId xmlns:a16="http://schemas.microsoft.com/office/drawing/2014/main" id="{4C5E5A5F-31E3-CE91-4238-AA2EB80D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17" y="1055994"/>
            <a:ext cx="5010506" cy="42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7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81859-064E-404B-989E-6C33E69E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phonics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B93B-B44A-9307-B2B7-FA61EE7F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730"/>
            <a:ext cx="8596668" cy="484367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There are 6 phases which are taught from Nursery to Year 2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>
                <a:solidFill>
                  <a:srgbClr val="0000CC"/>
                </a:solidFill>
              </a:rPr>
              <a:t>Phase 1 </a:t>
            </a:r>
            <a:r>
              <a:rPr lang="en-GB" altLang="en-US" sz="1800" dirty="0"/>
              <a:t>– Preschool/Reception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>
                <a:solidFill>
                  <a:srgbClr val="0000CC"/>
                </a:solidFill>
              </a:rPr>
              <a:t>Phase 2 </a:t>
            </a:r>
            <a:r>
              <a:rPr lang="en-GB" altLang="en-US" sz="1800" dirty="0"/>
              <a:t>- Reception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>
                <a:solidFill>
                  <a:srgbClr val="0000CC"/>
                </a:solidFill>
              </a:rPr>
              <a:t>Phase 3 </a:t>
            </a:r>
            <a:r>
              <a:rPr lang="en-GB" altLang="en-US" sz="1800" dirty="0"/>
              <a:t>- Reception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>
                <a:solidFill>
                  <a:srgbClr val="0000CC"/>
                </a:solidFill>
              </a:rPr>
              <a:t>Phase 4 </a:t>
            </a:r>
            <a:r>
              <a:rPr lang="en-GB" altLang="en-US" sz="1800" dirty="0"/>
              <a:t>- Reception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b="1" dirty="0">
                <a:solidFill>
                  <a:srgbClr val="0000CC"/>
                </a:solidFill>
              </a:rPr>
              <a:t>Phase 5 </a:t>
            </a:r>
            <a:r>
              <a:rPr lang="en-GB" altLang="en-US" sz="1800" b="1" dirty="0"/>
              <a:t>– Year 1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>
                <a:solidFill>
                  <a:srgbClr val="0000CC"/>
                </a:solidFill>
              </a:rPr>
              <a:t>Phase 6 </a:t>
            </a:r>
            <a:r>
              <a:rPr lang="en-GB" altLang="en-US" sz="1800" dirty="0"/>
              <a:t>– Year 2</a:t>
            </a:r>
          </a:p>
          <a:p>
            <a:pPr eaLnBrk="1" hangingPunct="1">
              <a:lnSpc>
                <a:spcPct val="120000"/>
              </a:lnSpc>
            </a:pPr>
            <a:endParaRPr lang="en-GB" altLang="en-US" sz="1800" dirty="0"/>
          </a:p>
          <a:p>
            <a:r>
              <a:rPr lang="en-GB" dirty="0"/>
              <a:t> • Phonics sessions take place everyday for 30 minutes.</a:t>
            </a:r>
          </a:p>
          <a:p>
            <a:r>
              <a:rPr lang="en-GB" dirty="0"/>
              <a:t> • Children are assessed regularly and grouped accordingly to their understanding. </a:t>
            </a:r>
          </a:p>
          <a:p>
            <a:r>
              <a:rPr lang="en-GB" dirty="0"/>
              <a:t>• We use phonics planning from the DFE approved scheme, Rocket Phonics</a:t>
            </a:r>
          </a:p>
          <a:p>
            <a:r>
              <a:rPr lang="en-GB" dirty="0"/>
              <a:t> • Children are exposed to and encouraged to use the correct terminology i.e. phoneme, digraph , trigraph etc</a:t>
            </a:r>
          </a:p>
        </p:txBody>
      </p:sp>
    </p:spTree>
    <p:extLst>
      <p:ext uri="{BB962C8B-B14F-4D97-AF65-F5344CB8AC3E}">
        <p14:creationId xmlns:p14="http://schemas.microsoft.com/office/powerpoint/2010/main" val="349762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6D46-05BA-0DDD-B67C-7F6695A4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terminology matching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BBE6E-90E6-106F-5D7C-5184BC2BF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 Can you match the correct word to its meaning?</a:t>
            </a:r>
          </a:p>
        </p:txBody>
      </p:sp>
    </p:spTree>
    <p:extLst>
      <p:ext uri="{BB962C8B-B14F-4D97-AF65-F5344CB8AC3E}">
        <p14:creationId xmlns:p14="http://schemas.microsoft.com/office/powerpoint/2010/main" val="297642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10F7-2D28-909E-98DF-48957442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51" y="225287"/>
            <a:ext cx="10123188" cy="993913"/>
          </a:xfrm>
        </p:spPr>
        <p:txBody>
          <a:bodyPr>
            <a:normAutofit/>
          </a:bodyPr>
          <a:lstStyle/>
          <a:p>
            <a:r>
              <a:rPr lang="en-GB" dirty="0"/>
              <a:t>Terminology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902ECE7-E905-C940-A642-41A905291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097732"/>
              </p:ext>
            </p:extLst>
          </p:nvPr>
        </p:nvGraphicFramePr>
        <p:xfrm>
          <a:off x="454344" y="1007166"/>
          <a:ext cx="11283312" cy="5512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312">
                  <a:extLst>
                    <a:ext uri="{9D8B030D-6E8A-4147-A177-3AD203B41FA5}">
                      <a16:colId xmlns:a16="http://schemas.microsoft.com/office/drawing/2014/main" val="60420040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1156042870"/>
                    </a:ext>
                  </a:extLst>
                </a:gridCol>
              </a:tblGrid>
              <a:tr h="63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Word 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Definition 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17104"/>
                  </a:ext>
                </a:extLst>
              </a:tr>
              <a:tr h="63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Phoneme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single sound that can be made by one or more letters Example: s, t, ph, wh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1179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Digraph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Two letters that make one sound Example: er, oi, ay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222615"/>
                  </a:ext>
                </a:extLst>
              </a:tr>
              <a:tr h="63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Trigraph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Three letters which go together to make one sound. Example: ear, air, </a:t>
                      </a:r>
                      <a:r>
                        <a:rPr lang="en-GB" sz="20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igh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41985"/>
                  </a:ext>
                </a:extLst>
              </a:tr>
              <a:tr h="91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Split digraph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Two letters which work together to make one sound. These sounds are not next to one another. Example: like, name, home.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984167"/>
                  </a:ext>
                </a:extLst>
              </a:tr>
              <a:tr h="91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Blending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Saying the individual sounds that make up a word and then blending the sounds together to say the word orally. Example: c/a/t – cat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78141"/>
                  </a:ext>
                </a:extLst>
              </a:tr>
              <a:tr h="63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Segmenting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Splitting a word up into individual sounds. Example: sat – s/a/t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119984"/>
                  </a:ext>
                </a:extLst>
              </a:tr>
              <a:tr h="63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Grapheme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Written letters or a group of letters which represent one single sound. Example: a, b, c, d, e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7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3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3A1BB-9C77-9B01-BBEF-B9C175C3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58" y="375478"/>
            <a:ext cx="9725623" cy="1320800"/>
          </a:xfrm>
        </p:spPr>
        <p:txBody>
          <a:bodyPr/>
          <a:lstStyle/>
          <a:p>
            <a:r>
              <a:rPr lang="en-GB" dirty="0"/>
              <a:t>Sound buttons and phoneme identification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870D8-0326-1090-1470-170780AC1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278"/>
            <a:ext cx="8596668" cy="3829879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GB" sz="4400" dirty="0"/>
              <a:t>Rain                                   Skate</a:t>
            </a:r>
          </a:p>
          <a:p>
            <a:pPr>
              <a:lnSpc>
                <a:spcPct val="160000"/>
              </a:lnSpc>
            </a:pPr>
            <a:r>
              <a:rPr lang="en-GB" sz="4400" dirty="0"/>
              <a:t>Home                                 Spray</a:t>
            </a:r>
          </a:p>
          <a:p>
            <a:pPr>
              <a:lnSpc>
                <a:spcPct val="160000"/>
              </a:lnSpc>
            </a:pPr>
            <a:r>
              <a:rPr lang="en-GB" sz="4400" dirty="0"/>
              <a:t>Hear                                  Light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92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BA48-BB4F-7949-11FE-5E3B82893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 screening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87513-9AF7-0476-8731-CA105B7EB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GB" sz="2800" dirty="0"/>
              <a:t>Children in Year 1 will take part in the phonics screening check in June.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The test will contain real </a:t>
            </a:r>
          </a:p>
          <a:p>
            <a:pPr marL="0" indent="0">
              <a:buNone/>
            </a:pPr>
            <a:r>
              <a:rPr lang="en-GB" sz="2800" dirty="0"/>
              <a:t>and pseudo words for the children</a:t>
            </a:r>
          </a:p>
          <a:p>
            <a:pPr marL="0" indent="0">
              <a:buNone/>
            </a:pPr>
            <a:r>
              <a:rPr lang="en-GB" sz="2800" dirty="0"/>
              <a:t> to read.</a:t>
            </a:r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1C019-B70A-31D6-C595-75ABA18B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184" y="2611829"/>
            <a:ext cx="5419700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85A-FCB3-61DF-20CE-12BEAB3C4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36440" cy="1320800"/>
          </a:xfrm>
        </p:spPr>
        <p:txBody>
          <a:bodyPr/>
          <a:lstStyle/>
          <a:p>
            <a:r>
              <a:rPr lang="en-GB" dirty="0"/>
              <a:t>Sound buttons and phoneme identification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B1CED-D84F-53F3-0999-F7A1C3D1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GB" sz="4000" dirty="0" err="1"/>
              <a:t>Zorbs</a:t>
            </a:r>
            <a:r>
              <a:rPr lang="en-GB" sz="4000" dirty="0"/>
              <a:t>                                 </a:t>
            </a:r>
            <a:r>
              <a:rPr lang="en-GB" sz="4000" dirty="0" err="1"/>
              <a:t>Jigh</a:t>
            </a:r>
            <a:r>
              <a:rPr lang="en-GB" sz="4000" dirty="0"/>
              <a:t> </a:t>
            </a:r>
          </a:p>
          <a:p>
            <a:pPr>
              <a:lnSpc>
                <a:spcPct val="160000"/>
              </a:lnSpc>
            </a:pPr>
            <a:r>
              <a:rPr lang="en-GB" sz="4000" dirty="0"/>
              <a:t>Thobe                               </a:t>
            </a:r>
            <a:r>
              <a:rPr lang="en-GB" sz="4000" dirty="0" err="1"/>
              <a:t>Dirst</a:t>
            </a:r>
            <a:endParaRPr lang="en-GB" sz="4000" dirty="0"/>
          </a:p>
          <a:p>
            <a:pPr>
              <a:lnSpc>
                <a:spcPct val="160000"/>
              </a:lnSpc>
            </a:pPr>
            <a:r>
              <a:rPr lang="en-GB" sz="4000" dirty="0" err="1"/>
              <a:t>Toin</a:t>
            </a:r>
            <a:r>
              <a:rPr lang="en-GB" sz="4000" dirty="0"/>
              <a:t>                                  Zale</a:t>
            </a:r>
          </a:p>
        </p:txBody>
      </p:sp>
    </p:spTree>
    <p:extLst>
      <p:ext uri="{BB962C8B-B14F-4D97-AF65-F5344CB8AC3E}">
        <p14:creationId xmlns:p14="http://schemas.microsoft.com/office/powerpoint/2010/main" val="12625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80A2-5854-C213-67C1-E086D64D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to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D2F50-452C-9E22-A40C-1136ADABC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Parents will receive their child’s result and details of the pass mark in their report. </a:t>
            </a:r>
          </a:p>
          <a:p>
            <a:r>
              <a:rPr lang="en-GB" sz="2800" dirty="0"/>
              <a:t>The previous pass mark has been 32/40, this is subject to change each year.</a:t>
            </a:r>
          </a:p>
          <a:p>
            <a:r>
              <a:rPr lang="en-GB" sz="2800" dirty="0"/>
              <a:t>Children who do not achieve the expected level will receive extra support and retake the test in Year 2.</a:t>
            </a:r>
          </a:p>
        </p:txBody>
      </p:sp>
    </p:spTree>
    <p:extLst>
      <p:ext uri="{BB962C8B-B14F-4D97-AF65-F5344CB8AC3E}">
        <p14:creationId xmlns:p14="http://schemas.microsoft.com/office/powerpoint/2010/main" val="12806149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f10766-8f6b-4152-9fce-b4a72584ce24" xsi:nil="true"/>
    <lcf76f155ced4ddcb4097134ff3c332f xmlns="43390b64-09a2-432d-87ca-47dc0bc1332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1D8D4083A514399E310327578CC9F" ma:contentTypeVersion="16" ma:contentTypeDescription="Create a new document." ma:contentTypeScope="" ma:versionID="62486e371234f8d489d8dc0f5443ff0a">
  <xsd:schema xmlns:xsd="http://www.w3.org/2001/XMLSchema" xmlns:xs="http://www.w3.org/2001/XMLSchema" xmlns:p="http://schemas.microsoft.com/office/2006/metadata/properties" xmlns:ns2="43390b64-09a2-432d-87ca-47dc0bc1332e" xmlns:ns3="15f10766-8f6b-4152-9fce-b4a72584ce24" targetNamespace="http://schemas.microsoft.com/office/2006/metadata/properties" ma:root="true" ma:fieldsID="5a1a6d616522cd7f28e7c4685d13b59b" ns2:_="" ns3:_="">
    <xsd:import namespace="43390b64-09a2-432d-87ca-47dc0bc1332e"/>
    <xsd:import namespace="15f10766-8f6b-4152-9fce-b4a72584c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90b64-09a2-432d-87ca-47dc0bc13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1be7bfe-32ee-4e76-a370-101bf82a25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10766-8f6b-4152-9fce-b4a72584ce2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ca56be-eac2-4be1-8d55-b0839323b17a}" ma:internalName="TaxCatchAll" ma:showField="CatchAllData" ma:web="15f10766-8f6b-4152-9fce-b4a72584c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E07DA4-0A6D-4E1E-AEA9-E746B32E71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CB25D5-2CF5-492D-8B98-7A6CC40A1EF7}">
  <ds:schemaRefs>
    <ds:schemaRef ds:uri="http://schemas.microsoft.com/office/2006/metadata/properties"/>
    <ds:schemaRef ds:uri="http://schemas.microsoft.com/office/infopath/2007/PartnerControls"/>
    <ds:schemaRef ds:uri="15f10766-8f6b-4152-9fce-b4a72584ce24"/>
    <ds:schemaRef ds:uri="43390b64-09a2-432d-87ca-47dc0bc1332e"/>
  </ds:schemaRefs>
</ds:datastoreItem>
</file>

<file path=customXml/itemProps3.xml><?xml version="1.0" encoding="utf-8"?>
<ds:datastoreItem xmlns:ds="http://schemas.openxmlformats.org/officeDocument/2006/customXml" ds:itemID="{A692D327-AE4D-4271-B14C-21172BF92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90b64-09a2-432d-87ca-47dc0bc1332e"/>
    <ds:schemaRef ds:uri="15f10766-8f6b-4152-9fce-b4a72584c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408</TotalTime>
  <Words>774</Words>
  <Application>Microsoft Office PowerPoint</Application>
  <PresentationFormat>Widescreen</PresentationFormat>
  <Paragraphs>89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Trebuchet MS</vt:lpstr>
      <vt:lpstr>Wingdings 3</vt:lpstr>
      <vt:lpstr>Facet</vt:lpstr>
      <vt:lpstr>Y1 Phonics at The Meadow</vt:lpstr>
      <vt:lpstr>What is phonics?</vt:lpstr>
      <vt:lpstr>What does phonics look like?</vt:lpstr>
      <vt:lpstr>Activity – terminology matching </vt:lpstr>
      <vt:lpstr>Terminology </vt:lpstr>
      <vt:lpstr>Sound buttons and phoneme identification </vt:lpstr>
      <vt:lpstr>Phonics screening test </vt:lpstr>
      <vt:lpstr>Sound buttons and phoneme identification </vt:lpstr>
      <vt:lpstr>Reporting to parents</vt:lpstr>
      <vt:lpstr>How you can help at home</vt:lpstr>
      <vt:lpstr>Useful websites and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at The Meadow</dc:title>
  <dc:creator>FFacer@mdcp.themeadowbalsham.co.uk</dc:creator>
  <cp:lastModifiedBy>Facer, Mrs F</cp:lastModifiedBy>
  <cp:revision>13</cp:revision>
  <dcterms:created xsi:type="dcterms:W3CDTF">2022-01-25T20:33:12Z</dcterms:created>
  <dcterms:modified xsi:type="dcterms:W3CDTF">2025-09-17T21:11:05Z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0x0101007D51D8D4083A514399E310327578CC9F</vt:lpwstr>
  </property>
  <property fmtid="{D5CDD505-2E9C-101B-9397-08002B2CF9AE}" pid="3" name="MediaServiceImageTags">
    <vt:lpwstr/>
  </property>
</Properties>
</file>