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256" r:id="rId5"/>
    <p:sldId id="385" r:id="rId6"/>
    <p:sldId id="323" r:id="rId7"/>
    <p:sldId id="324" r:id="rId8"/>
    <p:sldId id="340" r:id="rId9"/>
    <p:sldId id="342" r:id="rId10"/>
    <p:sldId id="326" r:id="rId11"/>
    <p:sldId id="258" r:id="rId12"/>
    <p:sldId id="259" r:id="rId13"/>
    <p:sldId id="261" r:id="rId14"/>
    <p:sldId id="394" r:id="rId15"/>
    <p:sldId id="262" r:id="rId16"/>
    <p:sldId id="347" r:id="rId17"/>
    <p:sldId id="346" r:id="rId18"/>
    <p:sldId id="329" r:id="rId19"/>
    <p:sldId id="330" r:id="rId20"/>
    <p:sldId id="349" r:id="rId21"/>
    <p:sldId id="354" r:id="rId22"/>
    <p:sldId id="350" r:id="rId23"/>
    <p:sldId id="351" r:id="rId24"/>
    <p:sldId id="352" r:id="rId25"/>
    <p:sldId id="355" r:id="rId26"/>
    <p:sldId id="356" r:id="rId27"/>
    <p:sldId id="357" r:id="rId28"/>
    <p:sldId id="359"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5642" autoAdjust="0"/>
  </p:normalViewPr>
  <p:slideViewPr>
    <p:cSldViewPr snapToGrid="0" snapToObjects="1">
      <p:cViewPr varScale="1">
        <p:scale>
          <a:sx n="59" d="100"/>
          <a:sy n="59" d="100"/>
        </p:scale>
        <p:origin x="94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Barnes" userId="5e2327f3-d878-47cc-9873-eacb10226897" providerId="ADAL" clId="{12676002-4F46-47A9-94C8-FC7AF9F5A45F}"/>
    <pc:docChg chg="undo custSel addSld delSld modSld sldOrd">
      <pc:chgData name="Sam Barnes" userId="5e2327f3-d878-47cc-9873-eacb10226897" providerId="ADAL" clId="{12676002-4F46-47A9-94C8-FC7AF9F5A45F}" dt="2026-10-09T07:51:27.630" v="1744" actId="47"/>
      <pc:docMkLst>
        <pc:docMk/>
      </pc:docMkLst>
      <pc:sldChg chg="addSp delSp modSp add mod">
        <pc:chgData name="Sam Barnes" userId="5e2327f3-d878-47cc-9873-eacb10226897" providerId="ADAL" clId="{12676002-4F46-47A9-94C8-FC7AF9F5A45F}" dt="2026-10-05T10:13:51.262" v="1743" actId="1076"/>
        <pc:sldMkLst>
          <pc:docMk/>
          <pc:sldMk cId="588752061" sldId="385"/>
        </pc:sldMkLst>
        <pc:spChg chg="mod">
          <ac:chgData name="Sam Barnes" userId="5e2327f3-d878-47cc-9873-eacb10226897" providerId="ADAL" clId="{12676002-4F46-47A9-94C8-FC7AF9F5A45F}" dt="2026-10-05T10:08:08.634" v="1741" actId="1076"/>
          <ac:spMkLst>
            <pc:docMk/>
            <pc:sldMk cId="588752061" sldId="385"/>
            <ac:spMk id="4" creationId="{8085345E-4687-37CF-E666-B918E21EAD83}"/>
          </ac:spMkLst>
        </pc:spChg>
        <pc:picChg chg="add mod">
          <ac:chgData name="Sam Barnes" userId="5e2327f3-d878-47cc-9873-eacb10226897" providerId="ADAL" clId="{12676002-4F46-47A9-94C8-FC7AF9F5A45F}" dt="2026-10-05T10:13:51.262" v="1743" actId="1076"/>
          <ac:picMkLst>
            <pc:docMk/>
            <pc:sldMk cId="588752061" sldId="385"/>
            <ac:picMk id="9" creationId="{BC33B8D2-4A4B-CCA6-F03C-E0B5379DEF93}"/>
          </ac:picMkLst>
        </pc:picChg>
      </pc:sldChg>
      <pc:sldChg chg="del">
        <pc:chgData name="Sam Barnes" userId="5e2327f3-d878-47cc-9873-eacb10226897" providerId="ADAL" clId="{12676002-4F46-47A9-94C8-FC7AF9F5A45F}" dt="2026-10-09T07:51:27.630" v="1744" actId="47"/>
        <pc:sldMkLst>
          <pc:docMk/>
          <pc:sldMk cId="3589628895" sldId="38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4815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“Yesterday we introduced three ideas that I want to become part of how we think across our schools. They aren't three separate initiatives. They're three ways of looking at the same question: </a:t>
            </a:r>
            <a:r>
              <a:rPr lang="en-GB" i="1" dirty="0"/>
              <a:t>what do the children in front of us need from us?</a:t>
            </a:r>
            <a:r>
              <a:rPr lang="en-GB" dirty="0"/>
              <a:t>”</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9A539-4630-C8DE-76B1-837384FF0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9D6159-AAF4-59D0-9494-E81C3E65443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E693914-AD08-0DDC-7366-D8937DCDCDC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ABC5FC03-46C4-95C5-A52A-384F782C98D7}"/>
              </a:ext>
            </a:extLst>
          </p:cNvPr>
          <p:cNvSpPr>
            <a:spLocks noGrp="1"/>
          </p:cNvSpPr>
          <p:nvPr>
            <p:ph type="sldNum" sz="quarter" idx="5"/>
          </p:nvPr>
        </p:nvSpPr>
        <p:spPr/>
      </p:sp>
    </p:spTree>
    <p:extLst>
      <p:ext uri="{BB962C8B-B14F-4D97-AF65-F5344CB8AC3E}">
        <p14:creationId xmlns:p14="http://schemas.microsoft.com/office/powerpoint/2010/main" val="4016800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70C08-3102-5965-91D4-B459B60167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BD1259-E111-66BA-0246-93F86070C9A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F784E2B-38C7-9D8E-5819-33207AA20D6A}"/>
              </a:ext>
            </a:extLst>
          </p:cNvPr>
          <p:cNvSpPr>
            <a:spLocks noGrp="1"/>
          </p:cNvSpPr>
          <p:nvPr>
            <p:ph type="body" sz="quarter" idx="3"/>
          </p:nvPr>
        </p:nvSpPr>
        <p:spPr/>
        <p:txBody>
          <a:bodyPr/>
          <a:lstStyle/>
          <a:p>
            <a:r>
              <a:rPr lang="en-GB" dirty="0"/>
              <a:t>“Children can arrive excited, tired, anxious, angry, worried, overwhelmed, distracted, settled or completely ready to go. Their state changes during the day too — after play, after a disagreement, when work becomes difficult, when something unexpected happens.</a:t>
            </a:r>
          </a:p>
          <a:p>
            <a:r>
              <a:rPr lang="en-GB" dirty="0"/>
              <a:t>And that's normal.</a:t>
            </a:r>
          </a:p>
          <a:p>
            <a:r>
              <a:rPr lang="en-GB" dirty="0"/>
              <a:t>So if we want children to become the things we've just described, we need some shared understanding of what happens when emotion becomes powerful — and what helps us get our thinking back online.”</a:t>
            </a:r>
          </a:p>
        </p:txBody>
      </p:sp>
      <p:sp>
        <p:nvSpPr>
          <p:cNvPr id="4" name="Slide Number Placeholder 3">
            <a:extLst>
              <a:ext uri="{FF2B5EF4-FFF2-40B4-BE49-F238E27FC236}">
                <a16:creationId xmlns:a16="http://schemas.microsoft.com/office/drawing/2014/main" id="{3DB4C523-5CCE-EF81-6A14-A76574DEA533}"/>
              </a:ext>
            </a:extLst>
          </p:cNvPr>
          <p:cNvSpPr>
            <a:spLocks noGrp="1"/>
          </p:cNvSpPr>
          <p:nvPr>
            <p:ph type="sldNum" sz="quarter" idx="5"/>
          </p:nvPr>
        </p:nvSpPr>
        <p:spPr/>
      </p:sp>
    </p:spTree>
    <p:extLst>
      <p:ext uri="{BB962C8B-B14F-4D97-AF65-F5344CB8AC3E}">
        <p14:creationId xmlns:p14="http://schemas.microsoft.com/office/powerpoint/2010/main" val="3567396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F667C-846D-C011-25CF-5E0864A05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1FC25B-DDAA-2C02-98BD-0FBB272FE3B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36B798A-1EBD-AD82-F241-2F20E056D898}"/>
              </a:ext>
            </a:extLst>
          </p:cNvPr>
          <p:cNvSpPr>
            <a:spLocks noGrp="1"/>
          </p:cNvSpPr>
          <p:nvPr>
            <p:ph type="body" sz="quarter" idx="3"/>
          </p:nvPr>
        </p:nvSpPr>
        <p:spPr/>
        <p:txBody>
          <a:bodyPr/>
          <a:lstStyle/>
          <a:p>
            <a:r>
              <a:rPr lang="en-GB" dirty="0"/>
              <a:t>“To help our children understand this — and to help us understand it too — we're going to use a really simple model throughout our wellbeing work.”</a:t>
            </a:r>
          </a:p>
        </p:txBody>
      </p:sp>
      <p:sp>
        <p:nvSpPr>
          <p:cNvPr id="4" name="Slide Number Placeholder 3">
            <a:extLst>
              <a:ext uri="{FF2B5EF4-FFF2-40B4-BE49-F238E27FC236}">
                <a16:creationId xmlns:a16="http://schemas.microsoft.com/office/drawing/2014/main" id="{D1C4A661-2908-9F98-DE42-112DCFB8C7BC}"/>
              </a:ext>
            </a:extLst>
          </p:cNvPr>
          <p:cNvSpPr>
            <a:spLocks noGrp="1"/>
          </p:cNvSpPr>
          <p:nvPr>
            <p:ph type="sldNum" sz="quarter" idx="5"/>
          </p:nvPr>
        </p:nvSpPr>
        <p:spPr/>
      </p:sp>
    </p:spTree>
    <p:extLst>
      <p:ext uri="{BB962C8B-B14F-4D97-AF65-F5344CB8AC3E}">
        <p14:creationId xmlns:p14="http://schemas.microsoft.com/office/powerpoint/2010/main" val="650386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E8A73-9D8F-2F91-6B7D-7A436EAFC5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10984-816A-EE18-1837-D052D5D39FF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049FC41-3951-C891-2E21-C03365325F33}"/>
              </a:ext>
            </a:extLst>
          </p:cNvPr>
          <p:cNvSpPr>
            <a:spLocks noGrp="1"/>
          </p:cNvSpPr>
          <p:nvPr>
            <p:ph type="body" sz="quarter" idx="3"/>
          </p:nvPr>
        </p:nvSpPr>
        <p:spPr/>
        <p:txBody>
          <a:bodyPr/>
          <a:lstStyle/>
          <a:p>
            <a:r>
              <a:rPr lang="en-GB" dirty="0"/>
              <a:t>“To help our children understand this — and to help us understand it too — we're going to use a really simple model throughout our wellbeing work.”</a:t>
            </a:r>
          </a:p>
        </p:txBody>
      </p:sp>
      <p:sp>
        <p:nvSpPr>
          <p:cNvPr id="4" name="Slide Number Placeholder 3">
            <a:extLst>
              <a:ext uri="{FF2B5EF4-FFF2-40B4-BE49-F238E27FC236}">
                <a16:creationId xmlns:a16="http://schemas.microsoft.com/office/drawing/2014/main" id="{02A08182-70BD-DA4E-D63D-5A820F1AAF2A}"/>
              </a:ext>
            </a:extLst>
          </p:cNvPr>
          <p:cNvSpPr>
            <a:spLocks noGrp="1"/>
          </p:cNvSpPr>
          <p:nvPr>
            <p:ph type="sldNum" sz="quarter" idx="5"/>
          </p:nvPr>
        </p:nvSpPr>
        <p:spPr/>
      </p:sp>
    </p:spTree>
    <p:extLst>
      <p:ext uri="{BB962C8B-B14F-4D97-AF65-F5344CB8AC3E}">
        <p14:creationId xmlns:p14="http://schemas.microsoft.com/office/powerpoint/2010/main" val="2752953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ABD46-00C3-D541-439A-75E436E964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FFB20D-E0DD-4EA0-253C-45E9391A816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4AA5C80-28A1-680D-A924-2139BB62A9CE}"/>
              </a:ext>
            </a:extLst>
          </p:cNvPr>
          <p:cNvSpPr>
            <a:spLocks noGrp="1"/>
          </p:cNvSpPr>
          <p:nvPr>
            <p:ph type="body" sz="quarter" idx="3"/>
          </p:nvPr>
        </p:nvSpPr>
        <p:spPr/>
        <p:txBody>
          <a:bodyPr/>
          <a:lstStyle/>
          <a:p>
            <a:r>
              <a:rPr lang="en-GB" dirty="0"/>
              <a:t>“To help our children understand this — and to help us understand it too — we're going to use a really simple model throughout our wellbeing work.”</a:t>
            </a:r>
          </a:p>
        </p:txBody>
      </p:sp>
      <p:sp>
        <p:nvSpPr>
          <p:cNvPr id="4" name="Slide Number Placeholder 3">
            <a:extLst>
              <a:ext uri="{FF2B5EF4-FFF2-40B4-BE49-F238E27FC236}">
                <a16:creationId xmlns:a16="http://schemas.microsoft.com/office/drawing/2014/main" id="{2C7E6F10-D755-A399-073A-94C75A0E41CC}"/>
              </a:ext>
            </a:extLst>
          </p:cNvPr>
          <p:cNvSpPr>
            <a:spLocks noGrp="1"/>
          </p:cNvSpPr>
          <p:nvPr>
            <p:ph type="sldNum" sz="quarter" idx="5"/>
          </p:nvPr>
        </p:nvSpPr>
        <p:spPr/>
      </p:sp>
    </p:spTree>
    <p:extLst>
      <p:ext uri="{BB962C8B-B14F-4D97-AF65-F5344CB8AC3E}">
        <p14:creationId xmlns:p14="http://schemas.microsoft.com/office/powerpoint/2010/main" val="2249488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understand the Chimp's job, we're going to go back thousands of years.</a:t>
            </a:r>
          </a:p>
          <a:p>
            <a:endParaRPr/>
          </a:p>
          <a:p>
            <a:r>
              <a:t>Imagine genuine danger can appear quickly. You hear something moving nearby. You don't have five minutes to gather evidence and carefully weigh every possibility.</a:t>
            </a:r>
          </a:p>
          <a:p>
            <a:endParaRPr/>
          </a:p>
          <a:p>
            <a:r>
              <a:t>You need to notice danger and act.</a:t>
            </a:r>
          </a:p>
          <a:p>
            <a:endParaRPr/>
          </a:p>
          <a:p>
            <a:r>
              <a:t>This is a story to introduce Steve Peters' model, not a literal evolutionary diagram of the brain.</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Peters' model, the Chimp represents fast, emotional, protective responses. Its priority isn't producing the most thoughtful answer; its priority is protection.</a:t>
            </a:r>
          </a:p>
          <a:p>
            <a:endParaRPr/>
          </a:p>
          <a:p>
            <a:r>
              <a:t>The Chimp isn't bad. We need fast protective responses.</a:t>
            </a:r>
          </a:p>
          <a:p>
            <a:endParaRPr/>
          </a:p>
          <a:p>
            <a:r>
              <a:t>Be explicit: this is a useful model/metaphor, not a literal anatomical map.</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there really is danger, stopping to think for five minutes isn't particularly helpful.</a:t>
            </a:r>
          </a:p>
          <a:p>
            <a:endParaRPr/>
          </a:p>
          <a:p>
            <a:r>
              <a:t>Keep fight/flight/freeze as familiar shorthand rather than a detailed neuroscience claim.</a:t>
            </a:r>
          </a:p>
          <a:p>
            <a:endParaRPr/>
          </a:p>
          <a:p>
            <a:r>
              <a:t>Then: But here's the interesting bit…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None of these is a tiger, but to a child the experience can still carry a strong emotional load.</a:t>
            </a:r>
          </a:p>
          <a:p>
            <a:endParaRPr/>
          </a:p>
          <a:p>
            <a:r>
              <a:t>Threat can relate to safety, uncertainty, belonging, relationships, competence, embarrassment or feeling out of control.</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534D5-F0DD-4934-5957-E42B103894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5A1F3A-BDFD-EC66-E0B6-2856B4BEBF6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1DA67CB-5F51-853F-2291-C6A4DC6999EE}"/>
              </a:ext>
            </a:extLst>
          </p:cNvPr>
          <p:cNvSpPr>
            <a:spLocks noGrp="1"/>
          </p:cNvSpPr>
          <p:nvPr>
            <p:ph type="body" sz="quarter" idx="3"/>
          </p:nvPr>
        </p:nvSpPr>
        <p:spPr/>
        <p:txBody>
          <a:bodyPr/>
          <a:lstStyle/>
          <a:p>
            <a:r>
              <a:t>None of these is a tiger, but to a child the experience can still carry a strong emotional load.</a:t>
            </a:r>
          </a:p>
          <a:p>
            <a:endParaRPr/>
          </a:p>
          <a:p>
            <a:r>
              <a:t>Threat can relate to safety, uncertainty, belonging, relationships, competence, embarrassment or feeling out of control.</a:t>
            </a:r>
          </a:p>
        </p:txBody>
      </p:sp>
      <p:sp>
        <p:nvSpPr>
          <p:cNvPr id="4" name="Slide Number Placeholder 3">
            <a:extLst>
              <a:ext uri="{FF2B5EF4-FFF2-40B4-BE49-F238E27FC236}">
                <a16:creationId xmlns:a16="http://schemas.microsoft.com/office/drawing/2014/main" id="{A542BC09-3B3F-E78E-775A-1DA592C1FFC0}"/>
              </a:ext>
            </a:extLst>
          </p:cNvPr>
          <p:cNvSpPr>
            <a:spLocks noGrp="1"/>
          </p:cNvSpPr>
          <p:nvPr>
            <p:ph type="sldNum" sz="quarter" idx="5"/>
          </p:nvPr>
        </p:nvSpPr>
        <p:spPr/>
      </p:sp>
    </p:spTree>
    <p:extLst>
      <p:ext uri="{BB962C8B-B14F-4D97-AF65-F5344CB8AC3E}">
        <p14:creationId xmlns:p14="http://schemas.microsoft.com/office/powerpoint/2010/main" val="3142336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Sometimes what we experience as difficult behaviour may be a child's attempt to manage something that feels difficult to them.</a:t>
            </a:r>
          </a:p>
          <a:p>
            <a:endParaRPr/>
          </a:p>
          <a:p>
            <a:r>
              <a:t>That doesn't make unsafe or harmful behaviour okay. Understanding what may be driving it gives us a better chance of helping the child learn a different response.</a:t>
            </a:r>
          </a:p>
          <a:p>
            <a:endParaRPr/>
          </a:p>
          <a:p>
            <a:r>
              <a:t>This sets up Roots &amp; Fruits later.</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058E2-9060-0A17-9B6C-53C2ECC30F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803D69-14FA-D528-C5E5-94901196361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A76983D-2CDF-A4BF-ED8E-00A432088EBA}"/>
              </a:ext>
            </a:extLst>
          </p:cNvPr>
          <p:cNvSpPr>
            <a:spLocks noGrp="1"/>
          </p:cNvSpPr>
          <p:nvPr>
            <p:ph type="body" sz="quarter" idx="3"/>
          </p:nvPr>
        </p:nvSpPr>
        <p:spPr/>
        <p:txBody>
          <a:bodyPr/>
          <a:lstStyle/>
          <a:p>
            <a:r>
              <a:t>Now introduce the Human.</a:t>
            </a:r>
          </a:p>
          <a:p>
            <a:endParaRPr/>
          </a:p>
          <a:p>
            <a:r>
              <a:t>Peters uses the Human to represent more deliberate, reflective thinking: pausing, reasoning, considering consequences, planning and choosing.</a:t>
            </a:r>
          </a:p>
          <a:p>
            <a:endParaRPr/>
          </a:p>
          <a:p>
            <a:r>
              <a:t>This is the sort of thinking we ask children to use all day in school.</a:t>
            </a:r>
          </a:p>
          <a:p>
            <a:endParaRPr/>
          </a:p>
          <a:p>
            <a:r>
              <a:t>Again, this is a model, not a literal brain region.</a:t>
            </a:r>
          </a:p>
        </p:txBody>
      </p:sp>
      <p:sp>
        <p:nvSpPr>
          <p:cNvPr id="4" name="Slide Number Placeholder 3">
            <a:extLst>
              <a:ext uri="{FF2B5EF4-FFF2-40B4-BE49-F238E27FC236}">
                <a16:creationId xmlns:a16="http://schemas.microsoft.com/office/drawing/2014/main" id="{BE0BAA8D-F213-F53B-2DB4-DCEA58AFCD6E}"/>
              </a:ext>
            </a:extLst>
          </p:cNvPr>
          <p:cNvSpPr>
            <a:spLocks noGrp="1"/>
          </p:cNvSpPr>
          <p:nvPr>
            <p:ph type="sldNum" sz="quarter" idx="5"/>
          </p:nvPr>
        </p:nvSpPr>
        <p:spPr/>
      </p:sp>
    </p:spTree>
    <p:extLst>
      <p:ext uri="{BB962C8B-B14F-4D97-AF65-F5344CB8AC3E}">
        <p14:creationId xmlns:p14="http://schemas.microsoft.com/office/powerpoint/2010/main" val="2376907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03854-E3C4-CB8A-A110-466683883B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479B61-5D0D-52B9-22EB-52ECDDE0BC0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870D923-54FA-0581-26EE-F4E734D66BAA}"/>
              </a:ext>
            </a:extLst>
          </p:cNvPr>
          <p:cNvSpPr>
            <a:spLocks noGrp="1"/>
          </p:cNvSpPr>
          <p:nvPr>
            <p:ph type="body" sz="quarter" idx="3"/>
          </p:nvPr>
        </p:nvSpPr>
        <p:spPr/>
        <p:txBody>
          <a:bodyPr/>
          <a:lstStyle/>
          <a:p>
            <a:r>
              <a:t>Now introduce the Human.</a:t>
            </a:r>
          </a:p>
          <a:p>
            <a:endParaRPr/>
          </a:p>
          <a:p>
            <a:r>
              <a:t>Peters uses the Human to represent more deliberate, reflective thinking: pausing, reasoning, considering consequences, planning and choosing.</a:t>
            </a:r>
          </a:p>
          <a:p>
            <a:endParaRPr/>
          </a:p>
          <a:p>
            <a:r>
              <a:t>This is the sort of thinking we ask children to use all day in school.</a:t>
            </a:r>
          </a:p>
          <a:p>
            <a:endParaRPr/>
          </a:p>
          <a:p>
            <a:r>
              <a:t>Again, this is a model, not a literal brain region.</a:t>
            </a:r>
          </a:p>
        </p:txBody>
      </p:sp>
      <p:sp>
        <p:nvSpPr>
          <p:cNvPr id="4" name="Slide Number Placeholder 3">
            <a:extLst>
              <a:ext uri="{FF2B5EF4-FFF2-40B4-BE49-F238E27FC236}">
                <a16:creationId xmlns:a16="http://schemas.microsoft.com/office/drawing/2014/main" id="{2DA20B33-7431-FFC5-CD85-E89C6EB12F9B}"/>
              </a:ext>
            </a:extLst>
          </p:cNvPr>
          <p:cNvSpPr>
            <a:spLocks noGrp="1"/>
          </p:cNvSpPr>
          <p:nvPr>
            <p:ph type="sldNum" sz="quarter" idx="5"/>
          </p:nvPr>
        </p:nvSpPr>
        <p:spPr/>
      </p:sp>
    </p:spTree>
    <p:extLst>
      <p:ext uri="{BB962C8B-B14F-4D97-AF65-F5344CB8AC3E}">
        <p14:creationId xmlns:p14="http://schemas.microsoft.com/office/powerpoint/2010/main" val="1662985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Make this relatable rather than child-focused.</a:t>
            </a:r>
          </a:p>
          <a:p>
            <a:endParaRPr dirty="0"/>
          </a:p>
          <a:p>
            <a:r>
              <a:rPr dirty="0"/>
              <a:t>We can know the sensible thing to do and still feel a powerful urge to react differently. That's part of why the model can be useful as shared language for adults and children.</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“The really important thing about the Computer is speed. Peters describes it as the fastest part of the system. If it already has a programme for this situation, it doesn't need to stop and work things out. It can respond automatically. In the model, it can act before the Chimp has even had time to react.”</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Computer is constantly being programmed by what we experience and what we practise. Some of what gets stored is useful. Some of it isn't.</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Stored beliefs and responses can be helpful or unhelpful. These are examples, not diagnostic statements. The hopeful part is that stored learning is not fixed.</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Imagine at the end of today someone catches you on the way out and says, 'Can I have a word?' Pause. Ask staff what just happened in their head before anything has actually happened.</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didn't everybody's brain give exactly the same response? Because we do not have the same things stored: different experiences, beliefs and expectations.</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Same classroom, same teacher, same instruction — potentially a completely different emotional response because children are not arriving with the same stored experiences.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'reprogrammed' as part of Peters' Computer metaphor, not as a literal neuroscience claim. We do not erase a belief by contradicting it; new learning usually needs new experience and repeated practice.</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new programme is built through repeated successful experiences. This is why consistency and practice matter.</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sets up the later 'Control </a:t>
            </a:r>
            <a:r>
              <a:rPr dirty="0" err="1"/>
              <a:t>behaviour</a:t>
            </a:r>
            <a:r>
              <a:rPr dirty="0"/>
              <a:t> — or teach </a:t>
            </a:r>
            <a:r>
              <a:rPr dirty="0" err="1"/>
              <a:t>behaviour</a:t>
            </a:r>
            <a:r>
              <a:rPr dirty="0"/>
              <a:t>?' section. Regulation, repair and asking for help are </a:t>
            </a:r>
            <a:r>
              <a:rPr dirty="0" err="1"/>
              <a:t>behaviours</a:t>
            </a:r>
            <a:r>
              <a:rPr dirty="0"/>
              <a:t> that need modelling, teaching and practice.</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Bring the model together, then move into the existing slide about what happens when the Chimp gets loud and thinking can become harder.</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44" y="6726501"/>
            <a:ext cx="12191695" cy="109728"/>
          </a:xfrm>
          <a:prstGeom prst="rect">
            <a:avLst/>
          </a:prstGeom>
          <a:solidFill>
            <a:srgbClr val="3768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881360" y="6272784"/>
            <a:ext cx="502920" cy="228600"/>
          </a:xfrm>
          <a:prstGeom prst="rect">
            <a:avLst/>
          </a:prstGeom>
          <a:noFill/>
        </p:spPr>
        <p:txBody>
          <a:bodyPr wrap="square">
            <a:spAutoFit/>
          </a:bodyPr>
          <a:lstStyle/>
          <a:p>
            <a:pPr algn="r"/>
            <a:r>
              <a:rPr sz="1000" b="0">
                <a:solidFill>
                  <a:srgbClr val="585F65"/>
                </a:solidFill>
                <a:latin typeface="Aptos"/>
              </a:rPr>
              <a:t>1</a:t>
            </a:r>
          </a:p>
        </p:txBody>
      </p:sp>
      <p:pic>
        <p:nvPicPr>
          <p:cNvPr id="7" name="Picture 6">
            <a:extLst>
              <a:ext uri="{FF2B5EF4-FFF2-40B4-BE49-F238E27FC236}">
                <a16:creationId xmlns:a16="http://schemas.microsoft.com/office/drawing/2014/main" id="{69596E5E-9A97-4462-957E-E593DD37A405}"/>
              </a:ext>
            </a:extLst>
          </p:cNvPr>
          <p:cNvPicPr>
            <a:picLocks noChangeAspect="1"/>
          </p:cNvPicPr>
          <p:nvPr/>
        </p:nvPicPr>
        <p:blipFill>
          <a:blip r:embed="rId3"/>
          <a:srcRect/>
          <a:stretch>
            <a:fillRect/>
          </a:stretch>
        </p:blipFill>
        <p:spPr>
          <a:xfrm>
            <a:off x="1971080" y="1983048"/>
            <a:ext cx="7989349" cy="312472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B5D39-2AA6-7FEA-1BF9-86E586912E7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C322B0B-17AD-0CAA-E9E7-F47773651C44}"/>
              </a:ext>
            </a:extLst>
          </p:cNvPr>
          <p:cNvSpPr/>
          <p:nvPr/>
        </p:nvSpPr>
        <p:spPr>
          <a:xfrm>
            <a:off x="12344" y="6726501"/>
            <a:ext cx="12191695" cy="109728"/>
          </a:xfrm>
          <a:prstGeom prst="rect">
            <a:avLst/>
          </a:prstGeom>
          <a:solidFill>
            <a:srgbClr val="3768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AB87275E-A8D2-CB5B-BE58-406D20E15B33}"/>
              </a:ext>
            </a:extLst>
          </p:cNvPr>
          <p:cNvSpPr txBox="1"/>
          <p:nvPr/>
        </p:nvSpPr>
        <p:spPr>
          <a:xfrm>
            <a:off x="10881360" y="6272784"/>
            <a:ext cx="502920" cy="228600"/>
          </a:xfrm>
          <a:prstGeom prst="rect">
            <a:avLst/>
          </a:prstGeom>
          <a:noFill/>
        </p:spPr>
        <p:txBody>
          <a:bodyPr wrap="square">
            <a:spAutoFit/>
          </a:bodyPr>
          <a:lstStyle/>
          <a:p>
            <a:pPr algn="r"/>
            <a:r>
              <a:rPr sz="1000" b="0">
                <a:solidFill>
                  <a:srgbClr val="585F65"/>
                </a:solidFill>
                <a:latin typeface="Aptos"/>
              </a:rPr>
              <a:t>1</a:t>
            </a:r>
          </a:p>
        </p:txBody>
      </p:sp>
      <p:sp>
        <p:nvSpPr>
          <p:cNvPr id="4" name="TextBox 3">
            <a:extLst>
              <a:ext uri="{FF2B5EF4-FFF2-40B4-BE49-F238E27FC236}">
                <a16:creationId xmlns:a16="http://schemas.microsoft.com/office/drawing/2014/main" id="{8085345E-4687-37CF-E666-B918E21EAD83}"/>
              </a:ext>
            </a:extLst>
          </p:cNvPr>
          <p:cNvSpPr txBox="1"/>
          <p:nvPr/>
        </p:nvSpPr>
        <p:spPr>
          <a:xfrm>
            <a:off x="1890849" y="2146660"/>
            <a:ext cx="9241971" cy="646331"/>
          </a:xfrm>
          <a:prstGeom prst="rect">
            <a:avLst/>
          </a:prstGeom>
          <a:noFill/>
        </p:spPr>
        <p:txBody>
          <a:bodyPr wrap="square">
            <a:spAutoFit/>
          </a:bodyPr>
          <a:lstStyle/>
          <a:p>
            <a:r>
              <a:rPr lang="en-GB" sz="3600" dirty="0"/>
              <a:t>What matters most to you for your child?</a:t>
            </a:r>
            <a:endParaRPr lang="en-GB" sz="3300" b="1" dirty="0"/>
          </a:p>
        </p:txBody>
      </p:sp>
      <p:pic>
        <p:nvPicPr>
          <p:cNvPr id="9" name="Picture 8">
            <a:extLst>
              <a:ext uri="{FF2B5EF4-FFF2-40B4-BE49-F238E27FC236}">
                <a16:creationId xmlns:a16="http://schemas.microsoft.com/office/drawing/2014/main" id="{BC33B8D2-4A4B-CCA6-F03C-E0B5379DEF93}"/>
              </a:ext>
            </a:extLst>
          </p:cNvPr>
          <p:cNvPicPr>
            <a:picLocks noChangeAspect="1"/>
          </p:cNvPicPr>
          <p:nvPr/>
        </p:nvPicPr>
        <p:blipFill>
          <a:blip r:embed="rId3"/>
          <a:stretch>
            <a:fillRect/>
          </a:stretch>
        </p:blipFill>
        <p:spPr>
          <a:xfrm>
            <a:off x="4607794" y="2901141"/>
            <a:ext cx="3000794" cy="3029373"/>
          </a:xfrm>
          <a:prstGeom prst="rect">
            <a:avLst/>
          </a:prstGeom>
        </p:spPr>
      </p:pic>
    </p:spTree>
    <p:extLst>
      <p:ext uri="{BB962C8B-B14F-4D97-AF65-F5344CB8AC3E}">
        <p14:creationId xmlns:p14="http://schemas.microsoft.com/office/powerpoint/2010/main" val="588752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74132-A90F-BA76-A406-4550E6FFE85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1AD8117-7DCC-750F-F861-BDAED152E19E}"/>
              </a:ext>
            </a:extLst>
          </p:cNvPr>
          <p:cNvSpPr/>
          <p:nvPr/>
        </p:nvSpPr>
        <p:spPr>
          <a:xfrm>
            <a:off x="0" y="0"/>
            <a:ext cx="12191695" cy="109728"/>
          </a:xfrm>
          <a:prstGeom prst="rect">
            <a:avLst/>
          </a:prstGeom>
          <a:solidFill>
            <a:srgbClr val="3768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B80499D5-C7C9-4629-83F2-E61842B90DDF}"/>
              </a:ext>
            </a:extLst>
          </p:cNvPr>
          <p:cNvSpPr txBox="1"/>
          <p:nvPr/>
        </p:nvSpPr>
        <p:spPr>
          <a:xfrm>
            <a:off x="1678577" y="2132076"/>
            <a:ext cx="8368937" cy="2308324"/>
          </a:xfrm>
          <a:prstGeom prst="rect">
            <a:avLst/>
          </a:prstGeom>
          <a:noFill/>
        </p:spPr>
        <p:txBody>
          <a:bodyPr wrap="square">
            <a:spAutoFit/>
          </a:bodyPr>
          <a:lstStyle/>
          <a:p>
            <a:r>
              <a:rPr lang="en-GB" sz="3600" b="1" dirty="0"/>
              <a:t>Children don't arrive at learning in the same state every day.</a:t>
            </a:r>
          </a:p>
          <a:p>
            <a:endParaRPr lang="en-GB" sz="3600" b="1" dirty="0"/>
          </a:p>
          <a:p>
            <a:r>
              <a:rPr lang="en-GB" sz="3600" b="1" dirty="0"/>
              <a:t>Neither do we</a:t>
            </a:r>
            <a:endParaRPr lang="en-GB" sz="3600" dirty="0"/>
          </a:p>
        </p:txBody>
      </p:sp>
      <p:sp>
        <p:nvSpPr>
          <p:cNvPr id="5" name="TextBox 4">
            <a:extLst>
              <a:ext uri="{FF2B5EF4-FFF2-40B4-BE49-F238E27FC236}">
                <a16:creationId xmlns:a16="http://schemas.microsoft.com/office/drawing/2014/main" id="{75CF6699-2356-0329-D178-797D9C1A55FB}"/>
              </a:ext>
            </a:extLst>
          </p:cNvPr>
          <p:cNvSpPr txBox="1"/>
          <p:nvPr/>
        </p:nvSpPr>
        <p:spPr>
          <a:xfrm>
            <a:off x="10881360" y="6272784"/>
            <a:ext cx="502920" cy="228600"/>
          </a:xfrm>
          <a:prstGeom prst="rect">
            <a:avLst/>
          </a:prstGeom>
          <a:noFill/>
        </p:spPr>
        <p:txBody>
          <a:bodyPr wrap="square">
            <a:spAutoFit/>
          </a:bodyPr>
          <a:lstStyle/>
          <a:p>
            <a:pPr algn="r"/>
            <a:r>
              <a:rPr sz="1000" b="0">
                <a:solidFill>
                  <a:srgbClr val="585F65"/>
                </a:solidFill>
                <a:latin typeface="Aptos"/>
              </a:rPr>
              <a:t>2</a:t>
            </a:r>
          </a:p>
        </p:txBody>
      </p:sp>
    </p:spTree>
    <p:extLst>
      <p:ext uri="{BB962C8B-B14F-4D97-AF65-F5344CB8AC3E}">
        <p14:creationId xmlns:p14="http://schemas.microsoft.com/office/powerpoint/2010/main" val="245768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177AF-C3E4-F69A-0D19-F67225CB141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59649CE-8D3C-1AA3-F8BC-4A0AA90CABCF}"/>
              </a:ext>
            </a:extLst>
          </p:cNvPr>
          <p:cNvSpPr/>
          <p:nvPr/>
        </p:nvSpPr>
        <p:spPr>
          <a:xfrm>
            <a:off x="0" y="0"/>
            <a:ext cx="12191695" cy="109728"/>
          </a:xfrm>
          <a:prstGeom prst="rect">
            <a:avLst/>
          </a:prstGeom>
          <a:solidFill>
            <a:srgbClr val="3768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2605CF99-D8FD-033A-6FDE-2C87C71E6A39}"/>
              </a:ext>
            </a:extLst>
          </p:cNvPr>
          <p:cNvSpPr txBox="1"/>
          <p:nvPr/>
        </p:nvSpPr>
        <p:spPr>
          <a:xfrm>
            <a:off x="1678577" y="2132076"/>
            <a:ext cx="8368937" cy="2062103"/>
          </a:xfrm>
          <a:prstGeom prst="rect">
            <a:avLst/>
          </a:prstGeom>
          <a:noFill/>
        </p:spPr>
        <p:txBody>
          <a:bodyPr wrap="square">
            <a:spAutoFit/>
          </a:bodyPr>
          <a:lstStyle/>
          <a:p>
            <a:r>
              <a:rPr lang="en-GB" sz="3600" b="1" dirty="0">
                <a:latin typeface="Aptos" panose="020B0004020202020204" pitchFamily="34" charset="0"/>
              </a:rPr>
              <a:t>Why?</a:t>
            </a:r>
          </a:p>
          <a:p>
            <a:endParaRPr lang="en-GB" sz="3600" b="1" dirty="0">
              <a:latin typeface="Aptos" panose="020B0004020202020204" pitchFamily="34" charset="0"/>
            </a:endParaRPr>
          </a:p>
          <a:p>
            <a:r>
              <a:rPr lang="en-GB" sz="2800" dirty="0">
                <a:latin typeface="Aptos" panose="020B0004020202020204" pitchFamily="34" charset="0"/>
              </a:rPr>
              <a:t>Why can we know the right thing to do… and still react differently?</a:t>
            </a:r>
          </a:p>
        </p:txBody>
      </p:sp>
      <p:sp>
        <p:nvSpPr>
          <p:cNvPr id="5" name="TextBox 4">
            <a:extLst>
              <a:ext uri="{FF2B5EF4-FFF2-40B4-BE49-F238E27FC236}">
                <a16:creationId xmlns:a16="http://schemas.microsoft.com/office/drawing/2014/main" id="{0C266358-C8A4-5AEF-4B61-E44131985A8C}"/>
              </a:ext>
            </a:extLst>
          </p:cNvPr>
          <p:cNvSpPr txBox="1"/>
          <p:nvPr/>
        </p:nvSpPr>
        <p:spPr>
          <a:xfrm>
            <a:off x="10881360" y="6272784"/>
            <a:ext cx="502920" cy="228600"/>
          </a:xfrm>
          <a:prstGeom prst="rect">
            <a:avLst/>
          </a:prstGeom>
          <a:noFill/>
        </p:spPr>
        <p:txBody>
          <a:bodyPr wrap="square">
            <a:spAutoFit/>
          </a:bodyPr>
          <a:lstStyle/>
          <a:p>
            <a:pPr algn="r"/>
            <a:r>
              <a:rPr sz="1000" b="0">
                <a:solidFill>
                  <a:srgbClr val="585F65"/>
                </a:solidFill>
                <a:latin typeface="Aptos"/>
              </a:rPr>
              <a:t>2</a:t>
            </a:r>
          </a:p>
        </p:txBody>
      </p:sp>
    </p:spTree>
    <p:extLst>
      <p:ext uri="{BB962C8B-B14F-4D97-AF65-F5344CB8AC3E}">
        <p14:creationId xmlns:p14="http://schemas.microsoft.com/office/powerpoint/2010/main" val="3130624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0E6CC-B420-B98E-F39E-3D5A492DD9C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FC9E833-AE0F-9562-6C32-56A7505A5BE2}"/>
              </a:ext>
            </a:extLst>
          </p:cNvPr>
          <p:cNvSpPr/>
          <p:nvPr/>
        </p:nvSpPr>
        <p:spPr>
          <a:xfrm>
            <a:off x="0" y="0"/>
            <a:ext cx="12191695" cy="109728"/>
          </a:xfrm>
          <a:prstGeom prst="rect">
            <a:avLst/>
          </a:prstGeom>
          <a:solidFill>
            <a:srgbClr val="3768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4596A8DE-3667-30B2-0607-046C5EFAF81E}"/>
              </a:ext>
            </a:extLst>
          </p:cNvPr>
          <p:cNvSpPr txBox="1"/>
          <p:nvPr/>
        </p:nvSpPr>
        <p:spPr>
          <a:xfrm>
            <a:off x="1678577" y="2132076"/>
            <a:ext cx="8368937" cy="1200329"/>
          </a:xfrm>
          <a:prstGeom prst="rect">
            <a:avLst/>
          </a:prstGeom>
          <a:noFill/>
        </p:spPr>
        <p:txBody>
          <a:bodyPr wrap="square">
            <a:spAutoFit/>
          </a:bodyPr>
          <a:lstStyle/>
          <a:p>
            <a:r>
              <a:rPr lang="en-GB" sz="3600" b="1" dirty="0">
                <a:latin typeface="Aptos" panose="020B0004020202020204" pitchFamily="34" charset="0"/>
              </a:rPr>
              <a:t>The Brain</a:t>
            </a:r>
          </a:p>
          <a:p>
            <a:endParaRPr lang="en-GB" sz="3600" b="1" dirty="0">
              <a:latin typeface="Aptos" panose="020B0004020202020204" pitchFamily="34" charset="0"/>
            </a:endParaRPr>
          </a:p>
        </p:txBody>
      </p:sp>
      <p:sp>
        <p:nvSpPr>
          <p:cNvPr id="5" name="TextBox 4">
            <a:extLst>
              <a:ext uri="{FF2B5EF4-FFF2-40B4-BE49-F238E27FC236}">
                <a16:creationId xmlns:a16="http://schemas.microsoft.com/office/drawing/2014/main" id="{A99A808C-66FB-0007-E833-35C56F757054}"/>
              </a:ext>
            </a:extLst>
          </p:cNvPr>
          <p:cNvSpPr txBox="1"/>
          <p:nvPr/>
        </p:nvSpPr>
        <p:spPr>
          <a:xfrm>
            <a:off x="10881360" y="6272784"/>
            <a:ext cx="502920" cy="228600"/>
          </a:xfrm>
          <a:prstGeom prst="rect">
            <a:avLst/>
          </a:prstGeom>
          <a:noFill/>
        </p:spPr>
        <p:txBody>
          <a:bodyPr wrap="square">
            <a:spAutoFit/>
          </a:bodyPr>
          <a:lstStyle/>
          <a:p>
            <a:pPr algn="r"/>
            <a:r>
              <a:rPr sz="1000" b="0">
                <a:solidFill>
                  <a:srgbClr val="585F65"/>
                </a:solidFill>
                <a:latin typeface="Aptos"/>
              </a:rPr>
              <a:t>2</a:t>
            </a:r>
          </a:p>
        </p:txBody>
      </p:sp>
      <p:pic>
        <p:nvPicPr>
          <p:cNvPr id="4" name="Picture 3">
            <a:extLst>
              <a:ext uri="{FF2B5EF4-FFF2-40B4-BE49-F238E27FC236}">
                <a16:creationId xmlns:a16="http://schemas.microsoft.com/office/drawing/2014/main" id="{2EA64AC9-56A4-4989-AE54-0BF6D52DCA75}"/>
              </a:ext>
            </a:extLst>
          </p:cNvPr>
          <p:cNvPicPr>
            <a:picLocks noChangeAspect="1"/>
          </p:cNvPicPr>
          <p:nvPr/>
        </p:nvPicPr>
        <p:blipFill>
          <a:blip r:embed="rId3"/>
          <a:srcRect t="7752"/>
          <a:stretch>
            <a:fillRect/>
          </a:stretch>
        </p:blipFill>
        <p:spPr>
          <a:xfrm>
            <a:off x="3296684" y="2531327"/>
            <a:ext cx="5598325" cy="3282027"/>
          </a:xfrm>
          <a:prstGeom prst="rect">
            <a:avLst/>
          </a:prstGeom>
        </p:spPr>
      </p:pic>
    </p:spTree>
    <p:extLst>
      <p:ext uri="{BB962C8B-B14F-4D97-AF65-F5344CB8AC3E}">
        <p14:creationId xmlns:p14="http://schemas.microsoft.com/office/powerpoint/2010/main" val="2095320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61C2C-3F28-A56B-9F23-9674FD2FE84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851A502-8622-C013-CAA9-4717897FC27E}"/>
              </a:ext>
            </a:extLst>
          </p:cNvPr>
          <p:cNvSpPr/>
          <p:nvPr/>
        </p:nvSpPr>
        <p:spPr>
          <a:xfrm>
            <a:off x="0" y="0"/>
            <a:ext cx="12191695" cy="109728"/>
          </a:xfrm>
          <a:prstGeom prst="rect">
            <a:avLst/>
          </a:prstGeom>
          <a:solidFill>
            <a:srgbClr val="3768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1FC9827E-F38F-694A-5A3E-7C4974522992}"/>
              </a:ext>
            </a:extLst>
          </p:cNvPr>
          <p:cNvSpPr txBox="1"/>
          <p:nvPr/>
        </p:nvSpPr>
        <p:spPr>
          <a:xfrm>
            <a:off x="10881360" y="6272784"/>
            <a:ext cx="502920" cy="228600"/>
          </a:xfrm>
          <a:prstGeom prst="rect">
            <a:avLst/>
          </a:prstGeom>
          <a:noFill/>
        </p:spPr>
        <p:txBody>
          <a:bodyPr wrap="square">
            <a:spAutoFit/>
          </a:bodyPr>
          <a:lstStyle/>
          <a:p>
            <a:pPr algn="r"/>
            <a:r>
              <a:rPr sz="1000" b="0">
                <a:solidFill>
                  <a:srgbClr val="585F65"/>
                </a:solidFill>
                <a:latin typeface="Aptos"/>
              </a:rPr>
              <a:t>2</a:t>
            </a:r>
          </a:p>
        </p:txBody>
      </p:sp>
      <p:pic>
        <p:nvPicPr>
          <p:cNvPr id="12" name="Picture 11">
            <a:extLst>
              <a:ext uri="{FF2B5EF4-FFF2-40B4-BE49-F238E27FC236}">
                <a16:creationId xmlns:a16="http://schemas.microsoft.com/office/drawing/2014/main" id="{DAA319F0-203F-B47C-36A3-DD64334305CB}"/>
              </a:ext>
            </a:extLst>
          </p:cNvPr>
          <p:cNvPicPr>
            <a:picLocks noChangeAspect="1"/>
          </p:cNvPicPr>
          <p:nvPr/>
        </p:nvPicPr>
        <p:blipFill>
          <a:blip r:embed="rId3"/>
          <a:srcRect/>
          <a:stretch>
            <a:fillRect/>
          </a:stretch>
        </p:blipFill>
        <p:spPr>
          <a:xfrm>
            <a:off x="723015" y="79828"/>
            <a:ext cx="10047514" cy="6698343"/>
          </a:xfrm>
          <a:prstGeom prst="rect">
            <a:avLst/>
          </a:prstGeom>
        </p:spPr>
      </p:pic>
      <p:sp>
        <p:nvSpPr>
          <p:cNvPr id="3" name="TextBox 2">
            <a:extLst>
              <a:ext uri="{FF2B5EF4-FFF2-40B4-BE49-F238E27FC236}">
                <a16:creationId xmlns:a16="http://schemas.microsoft.com/office/drawing/2014/main" id="{1203EFDC-CB1E-8517-F1B9-E834C01DC820}"/>
              </a:ext>
            </a:extLst>
          </p:cNvPr>
          <p:cNvSpPr txBox="1"/>
          <p:nvPr/>
        </p:nvSpPr>
        <p:spPr>
          <a:xfrm>
            <a:off x="4177228" y="5226784"/>
            <a:ext cx="8368937" cy="1631216"/>
          </a:xfrm>
          <a:prstGeom prst="rect">
            <a:avLst/>
          </a:prstGeom>
          <a:noFill/>
        </p:spPr>
        <p:txBody>
          <a:bodyPr wrap="square">
            <a:spAutoFit/>
          </a:bodyPr>
          <a:lstStyle/>
          <a:p>
            <a:r>
              <a:rPr lang="en-GB" sz="3600" b="1" dirty="0">
                <a:latin typeface="Aptos" panose="020B0004020202020204" pitchFamily="34" charset="0"/>
              </a:rPr>
              <a:t>The Chimp Paradox</a:t>
            </a:r>
          </a:p>
          <a:p>
            <a:endParaRPr lang="en-GB" sz="3600" b="1" dirty="0">
              <a:latin typeface="Aptos" panose="020B0004020202020204" pitchFamily="34" charset="0"/>
            </a:endParaRPr>
          </a:p>
          <a:p>
            <a:endParaRPr lang="en-GB" sz="2800" dirty="0">
              <a:latin typeface="Aptos" panose="020B0004020202020204" pitchFamily="34" charset="0"/>
            </a:endParaRPr>
          </a:p>
        </p:txBody>
      </p:sp>
    </p:spTree>
    <p:extLst>
      <p:ext uri="{BB962C8B-B14F-4D97-AF65-F5344CB8AC3E}">
        <p14:creationId xmlns:p14="http://schemas.microsoft.com/office/powerpoint/2010/main" val="1569000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8368" y="1864723"/>
            <a:ext cx="10881360" cy="960120"/>
          </a:xfrm>
          <a:prstGeom prst="rect">
            <a:avLst/>
          </a:prstGeom>
          <a:noFill/>
        </p:spPr>
        <p:txBody>
          <a:bodyPr wrap="square" anchor="ctr">
            <a:spAutoFit/>
          </a:bodyPr>
          <a:lstStyle/>
          <a:p>
            <a:pPr algn="l"/>
            <a:r>
              <a:rPr sz="3100" b="1" dirty="0">
                <a:solidFill>
                  <a:srgbClr val="1F2326"/>
                </a:solidFill>
                <a:latin typeface="Aptos"/>
              </a:rPr>
              <a:t>Go back thousands of years…</a:t>
            </a:r>
          </a:p>
        </p:txBody>
      </p:sp>
      <p:sp>
        <p:nvSpPr>
          <p:cNvPr id="4" name="TextBox 3"/>
          <p:cNvSpPr txBox="1"/>
          <p:nvPr/>
        </p:nvSpPr>
        <p:spPr>
          <a:xfrm>
            <a:off x="731520" y="2832407"/>
            <a:ext cx="8706394" cy="461665"/>
          </a:xfrm>
          <a:prstGeom prst="rect">
            <a:avLst/>
          </a:prstGeom>
          <a:noFill/>
        </p:spPr>
        <p:txBody>
          <a:bodyPr wrap="square" anchor="ctr">
            <a:spAutoFit/>
          </a:bodyPr>
          <a:lstStyle/>
          <a:p>
            <a:pPr algn="l"/>
            <a:r>
              <a:rPr sz="2400" b="0" dirty="0">
                <a:solidFill>
                  <a:srgbClr val="5C6063"/>
                </a:solidFill>
                <a:latin typeface="Aptos"/>
              </a:rPr>
              <a:t>Imagine survival depends on noticing danger quickly.</a:t>
            </a:r>
          </a:p>
        </p:txBody>
      </p:sp>
      <p:pic>
        <p:nvPicPr>
          <p:cNvPr id="7" name="Picture 6" descr="10 Fascinating Facts About Tigers">
            <a:extLst>
              <a:ext uri="{FF2B5EF4-FFF2-40B4-BE49-F238E27FC236}">
                <a16:creationId xmlns:a16="http://schemas.microsoft.com/office/drawing/2014/main" id="{5DB701C7-10E3-8840-D5CA-5028E01C9881}"/>
              </a:ext>
            </a:extLst>
          </p:cNvPr>
          <p:cNvPicPr>
            <a:picLocks noChangeAspect="1"/>
          </p:cNvPicPr>
          <p:nvPr/>
        </p:nvPicPr>
        <p:blipFill>
          <a:blip r:embed="rId3"/>
          <a:stretch>
            <a:fillRect/>
          </a:stretch>
        </p:blipFill>
        <p:spPr>
          <a:xfrm>
            <a:off x="3638217" y="3301636"/>
            <a:ext cx="4915565" cy="3277044"/>
          </a:xfrm>
          <a:prstGeom prst="rect">
            <a:avLst/>
          </a:prstGeom>
        </p:spPr>
      </p:pic>
      <p:sp>
        <p:nvSpPr>
          <p:cNvPr id="9" name="TextBox 8">
            <a:extLst>
              <a:ext uri="{FF2B5EF4-FFF2-40B4-BE49-F238E27FC236}">
                <a16:creationId xmlns:a16="http://schemas.microsoft.com/office/drawing/2014/main" id="{176BFF51-5272-5250-C731-5346B9D75F6B}"/>
              </a:ext>
            </a:extLst>
          </p:cNvPr>
          <p:cNvSpPr txBox="1"/>
          <p:nvPr/>
        </p:nvSpPr>
        <p:spPr>
          <a:xfrm>
            <a:off x="895017" y="4345527"/>
            <a:ext cx="2743200" cy="822960"/>
          </a:xfrm>
          <a:prstGeom prst="rect">
            <a:avLst/>
          </a:prstGeom>
          <a:noFill/>
        </p:spPr>
        <p:txBody>
          <a:bodyPr wrap="square" anchor="ctr">
            <a:spAutoFit/>
          </a:bodyPr>
          <a:lstStyle/>
          <a:p>
            <a:pPr algn="ctr"/>
            <a:r>
              <a:rPr sz="3000" b="1" dirty="0">
                <a:solidFill>
                  <a:srgbClr val="AD5D37"/>
                </a:solidFill>
                <a:latin typeface="Aptos"/>
              </a:rPr>
              <a:t>DANGER</a:t>
            </a:r>
          </a:p>
        </p:txBody>
      </p:sp>
      <p:sp>
        <p:nvSpPr>
          <p:cNvPr id="11" name="TextBox 10">
            <a:extLst>
              <a:ext uri="{FF2B5EF4-FFF2-40B4-BE49-F238E27FC236}">
                <a16:creationId xmlns:a16="http://schemas.microsoft.com/office/drawing/2014/main" id="{45CEA7D8-0A2B-0DA6-87B3-A7BA3246CAAD}"/>
              </a:ext>
            </a:extLst>
          </p:cNvPr>
          <p:cNvSpPr txBox="1"/>
          <p:nvPr/>
        </p:nvSpPr>
        <p:spPr>
          <a:xfrm>
            <a:off x="8304028" y="4345527"/>
            <a:ext cx="3657600" cy="822960"/>
          </a:xfrm>
          <a:prstGeom prst="rect">
            <a:avLst/>
          </a:prstGeom>
          <a:noFill/>
        </p:spPr>
        <p:txBody>
          <a:bodyPr wrap="square" anchor="ctr">
            <a:spAutoFit/>
          </a:bodyPr>
          <a:lstStyle/>
          <a:p>
            <a:pPr algn="ctr"/>
            <a:r>
              <a:rPr sz="3000" b="1" dirty="0">
                <a:solidFill>
                  <a:srgbClr val="AD5D37"/>
                </a:solidFill>
                <a:latin typeface="Aptos"/>
              </a:rPr>
              <a:t>ACT NOW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1520" y="1737360"/>
            <a:ext cx="10881360" cy="960120"/>
          </a:xfrm>
          <a:prstGeom prst="rect">
            <a:avLst/>
          </a:prstGeom>
          <a:noFill/>
        </p:spPr>
        <p:txBody>
          <a:bodyPr wrap="square" anchor="ctr">
            <a:spAutoFit/>
          </a:bodyPr>
          <a:lstStyle/>
          <a:p>
            <a:pPr algn="l"/>
            <a:r>
              <a:rPr sz="3100" b="1" dirty="0">
                <a:solidFill>
                  <a:srgbClr val="1F2326"/>
                </a:solidFill>
                <a:latin typeface="Aptos"/>
              </a:rPr>
              <a:t>Your Chimp has one very important job.</a:t>
            </a:r>
          </a:p>
        </p:txBody>
      </p:sp>
      <p:sp>
        <p:nvSpPr>
          <p:cNvPr id="4" name="TextBox 3"/>
          <p:cNvSpPr txBox="1"/>
          <p:nvPr/>
        </p:nvSpPr>
        <p:spPr>
          <a:xfrm>
            <a:off x="777240" y="2514600"/>
            <a:ext cx="6126480" cy="914400"/>
          </a:xfrm>
          <a:prstGeom prst="rect">
            <a:avLst/>
          </a:prstGeom>
          <a:noFill/>
        </p:spPr>
        <p:txBody>
          <a:bodyPr wrap="square" anchor="ctr">
            <a:spAutoFit/>
          </a:bodyPr>
          <a:lstStyle/>
          <a:p>
            <a:pPr algn="l"/>
            <a:r>
              <a:rPr sz="3400" b="1" dirty="0">
                <a:solidFill>
                  <a:srgbClr val="AD5D37"/>
                </a:solidFill>
                <a:latin typeface="Aptos"/>
              </a:rPr>
              <a:t>KEEP YOU SAFE.</a:t>
            </a:r>
          </a:p>
        </p:txBody>
      </p:sp>
      <p:sp>
        <p:nvSpPr>
          <p:cNvPr id="5" name="TextBox 4"/>
          <p:cNvSpPr txBox="1"/>
          <p:nvPr/>
        </p:nvSpPr>
        <p:spPr>
          <a:xfrm>
            <a:off x="731520" y="3429000"/>
            <a:ext cx="6217920" cy="914400"/>
          </a:xfrm>
          <a:prstGeom prst="rect">
            <a:avLst/>
          </a:prstGeom>
          <a:noFill/>
        </p:spPr>
        <p:txBody>
          <a:bodyPr wrap="square" anchor="ctr">
            <a:spAutoFit/>
          </a:bodyPr>
          <a:lstStyle/>
          <a:p>
            <a:pPr algn="l"/>
            <a:r>
              <a:rPr sz="2000" b="1" dirty="0">
                <a:solidFill>
                  <a:srgbClr val="5C6063"/>
                </a:solidFill>
                <a:latin typeface="Aptos"/>
              </a:rPr>
              <a:t>Notice danger  →  react quickly  →  protect</a:t>
            </a:r>
          </a:p>
        </p:txBody>
      </p:sp>
      <p:sp>
        <p:nvSpPr>
          <p:cNvPr id="6" name="TextBox 5"/>
          <p:cNvSpPr txBox="1"/>
          <p:nvPr/>
        </p:nvSpPr>
        <p:spPr>
          <a:xfrm>
            <a:off x="3063240" y="4864404"/>
            <a:ext cx="6217920" cy="584775"/>
          </a:xfrm>
          <a:prstGeom prst="rect">
            <a:avLst/>
          </a:prstGeom>
          <a:noFill/>
        </p:spPr>
        <p:txBody>
          <a:bodyPr wrap="square" anchor="ctr">
            <a:spAutoFit/>
          </a:bodyPr>
          <a:lstStyle/>
          <a:p>
            <a:pPr algn="l"/>
            <a:r>
              <a:rPr sz="3200" b="1" dirty="0">
                <a:solidFill>
                  <a:srgbClr val="486F57"/>
                </a:solidFill>
                <a:latin typeface="Aptos"/>
              </a:rPr>
              <a:t>The Chimp isn't bad. We need it.</a:t>
            </a:r>
          </a:p>
        </p:txBody>
      </p:sp>
      <p:pic>
        <p:nvPicPr>
          <p:cNvPr id="8" name="Picture 7">
            <a:extLst>
              <a:ext uri="{FF2B5EF4-FFF2-40B4-BE49-F238E27FC236}">
                <a16:creationId xmlns:a16="http://schemas.microsoft.com/office/drawing/2014/main" id="{FCDC41B0-4745-03D0-5F79-24C58A4382FE}"/>
              </a:ext>
            </a:extLst>
          </p:cNvPr>
          <p:cNvPicPr>
            <a:picLocks noChangeAspect="1"/>
          </p:cNvPicPr>
          <p:nvPr/>
        </p:nvPicPr>
        <p:blipFill>
          <a:blip r:embed="rId3"/>
          <a:srcRect/>
          <a:stretch>
            <a:fillRect/>
          </a:stretch>
        </p:blipFill>
        <p:spPr>
          <a:xfrm>
            <a:off x="7978196" y="2217420"/>
            <a:ext cx="2760688" cy="254719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46760" y="1851660"/>
            <a:ext cx="10881360" cy="960120"/>
          </a:xfrm>
          <a:prstGeom prst="rect">
            <a:avLst/>
          </a:prstGeom>
          <a:noFill/>
        </p:spPr>
        <p:txBody>
          <a:bodyPr wrap="square" anchor="ctr">
            <a:spAutoFit/>
          </a:bodyPr>
          <a:lstStyle/>
          <a:p>
            <a:pPr algn="l"/>
            <a:r>
              <a:rPr sz="3100" b="1" dirty="0">
                <a:solidFill>
                  <a:srgbClr val="1F2326"/>
                </a:solidFill>
                <a:latin typeface="Aptos"/>
              </a:rPr>
              <a:t>Fast can be useful.</a:t>
            </a:r>
          </a:p>
        </p:txBody>
      </p:sp>
      <p:sp>
        <p:nvSpPr>
          <p:cNvPr id="4" name="TextBox 3"/>
          <p:cNvSpPr txBox="1"/>
          <p:nvPr/>
        </p:nvSpPr>
        <p:spPr>
          <a:xfrm>
            <a:off x="746760" y="2331720"/>
            <a:ext cx="10698480" cy="731520"/>
          </a:xfrm>
          <a:prstGeom prst="rect">
            <a:avLst/>
          </a:prstGeom>
          <a:noFill/>
        </p:spPr>
        <p:txBody>
          <a:bodyPr wrap="square" anchor="ctr">
            <a:spAutoFit/>
          </a:bodyPr>
          <a:lstStyle/>
          <a:p>
            <a:pPr algn="l"/>
            <a:r>
              <a:rPr sz="2100" b="0" dirty="0">
                <a:solidFill>
                  <a:srgbClr val="5C6063"/>
                </a:solidFill>
                <a:latin typeface="Aptos"/>
              </a:rPr>
              <a:t>When something genuinely feels dangerous, rapid protective responses make sense.</a:t>
            </a:r>
          </a:p>
        </p:txBody>
      </p:sp>
      <p:sp>
        <p:nvSpPr>
          <p:cNvPr id="5" name="Rounded Rectangle 4"/>
          <p:cNvSpPr/>
          <p:nvPr/>
        </p:nvSpPr>
        <p:spPr>
          <a:xfrm>
            <a:off x="914400" y="3063240"/>
            <a:ext cx="2743200" cy="1097280"/>
          </a:xfrm>
          <a:prstGeom prst="roundRect">
            <a:avLst/>
          </a:prstGeom>
          <a:solidFill>
            <a:srgbClr val="EFE8DF"/>
          </a:solidFill>
          <a:ln>
            <a:solidFill>
              <a:srgbClr val="AD5D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3063240"/>
            <a:ext cx="2743200" cy="1097280"/>
          </a:xfrm>
          <a:prstGeom prst="rect">
            <a:avLst/>
          </a:prstGeom>
          <a:noFill/>
        </p:spPr>
        <p:txBody>
          <a:bodyPr wrap="square" anchor="ctr">
            <a:spAutoFit/>
          </a:bodyPr>
          <a:lstStyle/>
          <a:p>
            <a:pPr algn="ctr"/>
            <a:r>
              <a:rPr sz="2400" b="1">
                <a:solidFill>
                  <a:srgbClr val="AD5D37"/>
                </a:solidFill>
                <a:latin typeface="Aptos"/>
              </a:rPr>
              <a:t>FIGHT</a:t>
            </a:r>
          </a:p>
        </p:txBody>
      </p:sp>
      <p:sp>
        <p:nvSpPr>
          <p:cNvPr id="7" name="Rounded Rectangle 6"/>
          <p:cNvSpPr/>
          <p:nvPr/>
        </p:nvSpPr>
        <p:spPr>
          <a:xfrm>
            <a:off x="4709160" y="3063240"/>
            <a:ext cx="2743200" cy="1097280"/>
          </a:xfrm>
          <a:prstGeom prst="roundRect">
            <a:avLst/>
          </a:prstGeom>
          <a:solidFill>
            <a:srgbClr val="EFE8DF"/>
          </a:solidFill>
          <a:ln>
            <a:solidFill>
              <a:srgbClr val="AD5D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709160" y="3063240"/>
            <a:ext cx="2743200" cy="1097280"/>
          </a:xfrm>
          <a:prstGeom prst="rect">
            <a:avLst/>
          </a:prstGeom>
          <a:noFill/>
        </p:spPr>
        <p:txBody>
          <a:bodyPr wrap="square" anchor="ctr">
            <a:spAutoFit/>
          </a:bodyPr>
          <a:lstStyle/>
          <a:p>
            <a:pPr algn="ctr"/>
            <a:r>
              <a:rPr sz="2400" b="1">
                <a:solidFill>
                  <a:srgbClr val="AD5D37"/>
                </a:solidFill>
                <a:latin typeface="Aptos"/>
              </a:rPr>
              <a:t>FLIGHT</a:t>
            </a:r>
          </a:p>
        </p:txBody>
      </p:sp>
      <p:sp>
        <p:nvSpPr>
          <p:cNvPr id="9" name="Rounded Rectangle 8"/>
          <p:cNvSpPr/>
          <p:nvPr/>
        </p:nvSpPr>
        <p:spPr>
          <a:xfrm>
            <a:off x="8503920" y="3063240"/>
            <a:ext cx="2743200" cy="1097280"/>
          </a:xfrm>
          <a:prstGeom prst="roundRect">
            <a:avLst/>
          </a:prstGeom>
          <a:solidFill>
            <a:srgbClr val="EFE8DF"/>
          </a:solidFill>
          <a:ln>
            <a:solidFill>
              <a:srgbClr val="AD5D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503920" y="3063240"/>
            <a:ext cx="2743200" cy="1097280"/>
          </a:xfrm>
          <a:prstGeom prst="rect">
            <a:avLst/>
          </a:prstGeom>
          <a:noFill/>
        </p:spPr>
        <p:txBody>
          <a:bodyPr wrap="square" anchor="ctr">
            <a:spAutoFit/>
          </a:bodyPr>
          <a:lstStyle/>
          <a:p>
            <a:pPr algn="ctr"/>
            <a:r>
              <a:rPr sz="2400" b="1">
                <a:solidFill>
                  <a:srgbClr val="AD5D37"/>
                </a:solidFill>
                <a:latin typeface="Aptos"/>
              </a:rPr>
              <a:t>FREEZE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41248" y="1878635"/>
            <a:ext cx="10881360" cy="600164"/>
          </a:xfrm>
          <a:prstGeom prst="rect">
            <a:avLst/>
          </a:prstGeom>
          <a:noFill/>
        </p:spPr>
        <p:txBody>
          <a:bodyPr wrap="square" anchor="ctr">
            <a:spAutoFit/>
          </a:bodyPr>
          <a:lstStyle/>
          <a:p>
            <a:pPr algn="l"/>
            <a:r>
              <a:rPr lang="en-GB" sz="3300" b="1" dirty="0">
                <a:solidFill>
                  <a:srgbClr val="1F2326"/>
                </a:solidFill>
                <a:latin typeface="Aptos"/>
              </a:rPr>
              <a:t>What ‘dangers’ were there 100,000 years ago?</a:t>
            </a:r>
            <a:endParaRPr sz="3300" b="1" dirty="0">
              <a:solidFill>
                <a:srgbClr val="1F2326"/>
              </a:solidFill>
              <a:latin typeface="Aptos"/>
            </a:endParaRPr>
          </a:p>
        </p:txBody>
      </p:sp>
      <p:sp>
        <p:nvSpPr>
          <p:cNvPr id="4" name="Rounded Rectangle 3"/>
          <p:cNvSpPr/>
          <p:nvPr/>
        </p:nvSpPr>
        <p:spPr>
          <a:xfrm>
            <a:off x="717805" y="2668028"/>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5" name="TextBox 4"/>
          <p:cNvSpPr txBox="1"/>
          <p:nvPr/>
        </p:nvSpPr>
        <p:spPr>
          <a:xfrm>
            <a:off x="832105" y="2793811"/>
            <a:ext cx="4754880" cy="461665"/>
          </a:xfrm>
          <a:prstGeom prst="rect">
            <a:avLst/>
          </a:prstGeom>
          <a:noFill/>
        </p:spPr>
        <p:txBody>
          <a:bodyPr wrap="square" anchor="ctr">
            <a:spAutoFit/>
          </a:bodyPr>
          <a:lstStyle/>
          <a:p>
            <a:pPr algn="l"/>
            <a:r>
              <a:rPr lang="en-GB" sz="2400" b="0" dirty="0">
                <a:solidFill>
                  <a:srgbClr val="1F2326"/>
                </a:solidFill>
                <a:latin typeface="Aptos"/>
              </a:rPr>
              <a:t>Other people</a:t>
            </a:r>
            <a:endParaRPr sz="2400" b="0" dirty="0">
              <a:solidFill>
                <a:srgbClr val="1F2326"/>
              </a:solidFill>
              <a:latin typeface="Aptos"/>
            </a:endParaRPr>
          </a:p>
        </p:txBody>
      </p:sp>
      <p:sp>
        <p:nvSpPr>
          <p:cNvPr id="6" name="Rounded Rectangle 5"/>
          <p:cNvSpPr/>
          <p:nvPr/>
        </p:nvSpPr>
        <p:spPr>
          <a:xfrm>
            <a:off x="6281928" y="3181489"/>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7" name="TextBox 6"/>
          <p:cNvSpPr txBox="1"/>
          <p:nvPr/>
        </p:nvSpPr>
        <p:spPr>
          <a:xfrm>
            <a:off x="6409945" y="3292267"/>
            <a:ext cx="4754880" cy="461665"/>
          </a:xfrm>
          <a:prstGeom prst="rect">
            <a:avLst/>
          </a:prstGeom>
          <a:noFill/>
        </p:spPr>
        <p:txBody>
          <a:bodyPr wrap="square" anchor="ctr">
            <a:spAutoFit/>
          </a:bodyPr>
          <a:lstStyle/>
          <a:p>
            <a:pPr algn="l"/>
            <a:r>
              <a:rPr lang="en-GB" sz="2400" b="0" dirty="0">
                <a:solidFill>
                  <a:srgbClr val="1F2326"/>
                </a:solidFill>
                <a:latin typeface="Aptos"/>
              </a:rPr>
              <a:t>Injury</a:t>
            </a:r>
            <a:endParaRPr sz="2400" b="0" dirty="0">
              <a:solidFill>
                <a:srgbClr val="1F2326"/>
              </a:solidFill>
              <a:latin typeface="Aptos"/>
            </a:endParaRPr>
          </a:p>
        </p:txBody>
      </p:sp>
      <p:sp>
        <p:nvSpPr>
          <p:cNvPr id="8" name="Rounded Rectangle 7"/>
          <p:cNvSpPr/>
          <p:nvPr/>
        </p:nvSpPr>
        <p:spPr>
          <a:xfrm>
            <a:off x="722377" y="3637292"/>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9" name="TextBox 8"/>
          <p:cNvSpPr txBox="1"/>
          <p:nvPr/>
        </p:nvSpPr>
        <p:spPr>
          <a:xfrm>
            <a:off x="832105" y="3753932"/>
            <a:ext cx="4754880" cy="461665"/>
          </a:xfrm>
          <a:prstGeom prst="rect">
            <a:avLst/>
          </a:prstGeom>
          <a:noFill/>
        </p:spPr>
        <p:txBody>
          <a:bodyPr wrap="square" anchor="ctr">
            <a:spAutoFit/>
          </a:bodyPr>
          <a:lstStyle/>
          <a:p>
            <a:pPr algn="l"/>
            <a:r>
              <a:rPr lang="en-GB" sz="2400" b="0" dirty="0">
                <a:solidFill>
                  <a:srgbClr val="1F2326"/>
                </a:solidFill>
                <a:latin typeface="Aptos"/>
              </a:rPr>
              <a:t>Excluded from the tribe</a:t>
            </a:r>
            <a:endParaRPr sz="2400" b="0" dirty="0">
              <a:solidFill>
                <a:srgbClr val="1F2326"/>
              </a:solidFill>
              <a:latin typeface="Aptos"/>
            </a:endParaRPr>
          </a:p>
        </p:txBody>
      </p:sp>
      <p:sp>
        <p:nvSpPr>
          <p:cNvPr id="12" name="Rounded Rectangle 11"/>
          <p:cNvSpPr/>
          <p:nvPr/>
        </p:nvSpPr>
        <p:spPr>
          <a:xfrm>
            <a:off x="6281928" y="4433576"/>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3" name="TextBox 12"/>
          <p:cNvSpPr txBox="1"/>
          <p:nvPr/>
        </p:nvSpPr>
        <p:spPr>
          <a:xfrm>
            <a:off x="6396228" y="4559359"/>
            <a:ext cx="4754880" cy="461665"/>
          </a:xfrm>
          <a:prstGeom prst="rect">
            <a:avLst/>
          </a:prstGeom>
          <a:noFill/>
        </p:spPr>
        <p:txBody>
          <a:bodyPr wrap="square" anchor="ctr">
            <a:spAutoFit/>
          </a:bodyPr>
          <a:lstStyle/>
          <a:p>
            <a:pPr algn="l"/>
            <a:r>
              <a:rPr lang="en-GB" sz="2400" dirty="0">
                <a:solidFill>
                  <a:srgbClr val="1F2326"/>
                </a:solidFill>
                <a:latin typeface="Aptos"/>
              </a:rPr>
              <a:t>Animals</a:t>
            </a:r>
            <a:endParaRPr sz="2400" b="0" dirty="0">
              <a:solidFill>
                <a:srgbClr val="1F2326"/>
              </a:solidFill>
              <a:latin typeface="Aptos"/>
            </a:endParaRPr>
          </a:p>
        </p:txBody>
      </p:sp>
      <p:sp>
        <p:nvSpPr>
          <p:cNvPr id="16" name="Rounded Rectangle 15"/>
          <p:cNvSpPr/>
          <p:nvPr/>
        </p:nvSpPr>
        <p:spPr>
          <a:xfrm>
            <a:off x="717805" y="4664408"/>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7" name="TextBox 16"/>
          <p:cNvSpPr txBox="1"/>
          <p:nvPr/>
        </p:nvSpPr>
        <p:spPr>
          <a:xfrm>
            <a:off x="841248" y="4790191"/>
            <a:ext cx="4754880" cy="461665"/>
          </a:xfrm>
          <a:prstGeom prst="rect">
            <a:avLst/>
          </a:prstGeom>
          <a:noFill/>
        </p:spPr>
        <p:txBody>
          <a:bodyPr wrap="square" anchor="ctr">
            <a:spAutoFit/>
          </a:bodyPr>
          <a:lstStyle/>
          <a:p>
            <a:pPr algn="l"/>
            <a:r>
              <a:rPr lang="en-GB" sz="2400" b="0" dirty="0">
                <a:solidFill>
                  <a:srgbClr val="1F2326"/>
                </a:solidFill>
                <a:latin typeface="Aptos"/>
              </a:rPr>
              <a:t>Illness</a:t>
            </a:r>
            <a:endParaRPr sz="2400" b="0" dirty="0">
              <a:solidFill>
                <a:srgbClr val="1F2326"/>
              </a:solidFill>
              <a:latin typeface="Apto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3"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E08D3-4AE2-1FEA-0F6B-7415176787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32FA3D1-588A-87CE-8A18-3E022B565707}"/>
              </a:ext>
            </a:extLst>
          </p:cNvPr>
          <p:cNvSpPr txBox="1"/>
          <p:nvPr/>
        </p:nvSpPr>
        <p:spPr>
          <a:xfrm>
            <a:off x="841248" y="1878635"/>
            <a:ext cx="10881360" cy="600164"/>
          </a:xfrm>
          <a:prstGeom prst="rect">
            <a:avLst/>
          </a:prstGeom>
          <a:noFill/>
        </p:spPr>
        <p:txBody>
          <a:bodyPr wrap="square" anchor="ctr">
            <a:spAutoFit/>
          </a:bodyPr>
          <a:lstStyle/>
          <a:p>
            <a:pPr algn="l"/>
            <a:r>
              <a:rPr lang="en-GB" sz="3300" b="1" dirty="0">
                <a:solidFill>
                  <a:srgbClr val="1F2326"/>
                </a:solidFill>
                <a:latin typeface="Aptos"/>
              </a:rPr>
              <a:t>What ‘dangers’ do children face in school?</a:t>
            </a:r>
            <a:endParaRPr sz="3300" b="1" dirty="0">
              <a:solidFill>
                <a:srgbClr val="1F2326"/>
              </a:solidFill>
              <a:latin typeface="Aptos"/>
            </a:endParaRPr>
          </a:p>
        </p:txBody>
      </p:sp>
      <p:sp>
        <p:nvSpPr>
          <p:cNvPr id="4" name="Rounded Rectangle 3">
            <a:extLst>
              <a:ext uri="{FF2B5EF4-FFF2-40B4-BE49-F238E27FC236}">
                <a16:creationId xmlns:a16="http://schemas.microsoft.com/office/drawing/2014/main" id="{9CBAF000-426C-FD5C-B603-D136A7C9C9F8}"/>
              </a:ext>
            </a:extLst>
          </p:cNvPr>
          <p:cNvSpPr/>
          <p:nvPr/>
        </p:nvSpPr>
        <p:spPr>
          <a:xfrm>
            <a:off x="717805" y="2668028"/>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5" name="TextBox 4">
            <a:extLst>
              <a:ext uri="{FF2B5EF4-FFF2-40B4-BE49-F238E27FC236}">
                <a16:creationId xmlns:a16="http://schemas.microsoft.com/office/drawing/2014/main" id="{DD3A9CD6-A489-8DFD-E982-1DD7E902EDBF}"/>
              </a:ext>
            </a:extLst>
          </p:cNvPr>
          <p:cNvSpPr txBox="1"/>
          <p:nvPr/>
        </p:nvSpPr>
        <p:spPr>
          <a:xfrm>
            <a:off x="832105" y="2793812"/>
            <a:ext cx="4754880" cy="461665"/>
          </a:xfrm>
          <a:prstGeom prst="rect">
            <a:avLst/>
          </a:prstGeom>
          <a:noFill/>
        </p:spPr>
        <p:txBody>
          <a:bodyPr wrap="square" anchor="ctr">
            <a:spAutoFit/>
          </a:bodyPr>
          <a:lstStyle/>
          <a:p>
            <a:pPr algn="l"/>
            <a:r>
              <a:rPr sz="2400" b="0" dirty="0">
                <a:solidFill>
                  <a:srgbClr val="1F2326"/>
                </a:solidFill>
                <a:latin typeface="Aptos"/>
              </a:rPr>
              <a:t>“Everyone is looking at me.”</a:t>
            </a:r>
          </a:p>
        </p:txBody>
      </p:sp>
      <p:sp>
        <p:nvSpPr>
          <p:cNvPr id="6" name="Rounded Rectangle 5">
            <a:extLst>
              <a:ext uri="{FF2B5EF4-FFF2-40B4-BE49-F238E27FC236}">
                <a16:creationId xmlns:a16="http://schemas.microsoft.com/office/drawing/2014/main" id="{15041624-CEFC-2A8C-0298-C365BCA979FE}"/>
              </a:ext>
            </a:extLst>
          </p:cNvPr>
          <p:cNvSpPr/>
          <p:nvPr/>
        </p:nvSpPr>
        <p:spPr>
          <a:xfrm>
            <a:off x="6300216" y="2668028"/>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7" name="TextBox 6">
            <a:extLst>
              <a:ext uri="{FF2B5EF4-FFF2-40B4-BE49-F238E27FC236}">
                <a16:creationId xmlns:a16="http://schemas.microsoft.com/office/drawing/2014/main" id="{4C80B868-4CAB-201A-5614-FDBCB479CF8F}"/>
              </a:ext>
            </a:extLst>
          </p:cNvPr>
          <p:cNvSpPr txBox="1"/>
          <p:nvPr/>
        </p:nvSpPr>
        <p:spPr>
          <a:xfrm>
            <a:off x="6409945" y="2793812"/>
            <a:ext cx="4754880" cy="461665"/>
          </a:xfrm>
          <a:prstGeom prst="rect">
            <a:avLst/>
          </a:prstGeom>
          <a:noFill/>
        </p:spPr>
        <p:txBody>
          <a:bodyPr wrap="square" anchor="ctr">
            <a:spAutoFit/>
          </a:bodyPr>
          <a:lstStyle/>
          <a:p>
            <a:pPr algn="l"/>
            <a:r>
              <a:rPr sz="2400" b="0" dirty="0">
                <a:solidFill>
                  <a:srgbClr val="1F2326"/>
                </a:solidFill>
                <a:latin typeface="Aptos"/>
              </a:rPr>
              <a:t>“I don't know what to do.”</a:t>
            </a:r>
          </a:p>
        </p:txBody>
      </p:sp>
      <p:sp>
        <p:nvSpPr>
          <p:cNvPr id="8" name="Rounded Rectangle 7">
            <a:extLst>
              <a:ext uri="{FF2B5EF4-FFF2-40B4-BE49-F238E27FC236}">
                <a16:creationId xmlns:a16="http://schemas.microsoft.com/office/drawing/2014/main" id="{58E56A5D-D75C-2182-112C-5A5FD1A0F962}"/>
              </a:ext>
            </a:extLst>
          </p:cNvPr>
          <p:cNvSpPr/>
          <p:nvPr/>
        </p:nvSpPr>
        <p:spPr>
          <a:xfrm>
            <a:off x="722377" y="3637292"/>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9" name="TextBox 8">
            <a:extLst>
              <a:ext uri="{FF2B5EF4-FFF2-40B4-BE49-F238E27FC236}">
                <a16:creationId xmlns:a16="http://schemas.microsoft.com/office/drawing/2014/main" id="{1A155DD1-F698-63B2-93E3-456EF95BF033}"/>
              </a:ext>
            </a:extLst>
          </p:cNvPr>
          <p:cNvSpPr txBox="1"/>
          <p:nvPr/>
        </p:nvSpPr>
        <p:spPr>
          <a:xfrm>
            <a:off x="832105" y="3753932"/>
            <a:ext cx="4754880" cy="461665"/>
          </a:xfrm>
          <a:prstGeom prst="rect">
            <a:avLst/>
          </a:prstGeom>
          <a:noFill/>
        </p:spPr>
        <p:txBody>
          <a:bodyPr wrap="square" anchor="ctr">
            <a:spAutoFit/>
          </a:bodyPr>
          <a:lstStyle/>
          <a:p>
            <a:pPr algn="l"/>
            <a:r>
              <a:rPr sz="2400" b="0" dirty="0">
                <a:solidFill>
                  <a:srgbClr val="1F2326"/>
                </a:solidFill>
                <a:latin typeface="Aptos"/>
              </a:rPr>
              <a:t>“I've got it wrong.”</a:t>
            </a:r>
          </a:p>
        </p:txBody>
      </p:sp>
      <p:sp>
        <p:nvSpPr>
          <p:cNvPr id="10" name="Rounded Rectangle 9">
            <a:extLst>
              <a:ext uri="{FF2B5EF4-FFF2-40B4-BE49-F238E27FC236}">
                <a16:creationId xmlns:a16="http://schemas.microsoft.com/office/drawing/2014/main" id="{746012EC-DB39-7434-954D-105C24BE0546}"/>
              </a:ext>
            </a:extLst>
          </p:cNvPr>
          <p:cNvSpPr/>
          <p:nvPr/>
        </p:nvSpPr>
        <p:spPr>
          <a:xfrm>
            <a:off x="6300216" y="3637292"/>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1" name="TextBox 10">
            <a:extLst>
              <a:ext uri="{FF2B5EF4-FFF2-40B4-BE49-F238E27FC236}">
                <a16:creationId xmlns:a16="http://schemas.microsoft.com/office/drawing/2014/main" id="{35F52478-D231-23BF-2AC6-43752F6CE322}"/>
              </a:ext>
            </a:extLst>
          </p:cNvPr>
          <p:cNvSpPr txBox="1"/>
          <p:nvPr/>
        </p:nvSpPr>
        <p:spPr>
          <a:xfrm>
            <a:off x="6409945" y="3753932"/>
            <a:ext cx="4754880" cy="461665"/>
          </a:xfrm>
          <a:prstGeom prst="rect">
            <a:avLst/>
          </a:prstGeom>
          <a:noFill/>
        </p:spPr>
        <p:txBody>
          <a:bodyPr wrap="square" anchor="ctr">
            <a:spAutoFit/>
          </a:bodyPr>
          <a:lstStyle/>
          <a:p>
            <a:pPr algn="l"/>
            <a:r>
              <a:rPr sz="2400" b="0" dirty="0">
                <a:solidFill>
                  <a:srgbClr val="1F2326"/>
                </a:solidFill>
                <a:latin typeface="Aptos"/>
              </a:rPr>
              <a:t>“That's not fair.”</a:t>
            </a:r>
          </a:p>
        </p:txBody>
      </p:sp>
      <p:sp>
        <p:nvSpPr>
          <p:cNvPr id="12" name="Rounded Rectangle 11">
            <a:extLst>
              <a:ext uri="{FF2B5EF4-FFF2-40B4-BE49-F238E27FC236}">
                <a16:creationId xmlns:a16="http://schemas.microsoft.com/office/drawing/2014/main" id="{1DC7A833-9181-2A5C-B4EC-32F38C289E28}"/>
              </a:ext>
            </a:extLst>
          </p:cNvPr>
          <p:cNvSpPr/>
          <p:nvPr/>
        </p:nvSpPr>
        <p:spPr>
          <a:xfrm>
            <a:off x="722377" y="4597412"/>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3" name="TextBox 12">
            <a:extLst>
              <a:ext uri="{FF2B5EF4-FFF2-40B4-BE49-F238E27FC236}">
                <a16:creationId xmlns:a16="http://schemas.microsoft.com/office/drawing/2014/main" id="{80868B88-2F0B-02D1-2C33-C85BF68CAD22}"/>
              </a:ext>
            </a:extLst>
          </p:cNvPr>
          <p:cNvSpPr txBox="1"/>
          <p:nvPr/>
        </p:nvSpPr>
        <p:spPr>
          <a:xfrm>
            <a:off x="832105" y="4714052"/>
            <a:ext cx="4754880" cy="461665"/>
          </a:xfrm>
          <a:prstGeom prst="rect">
            <a:avLst/>
          </a:prstGeom>
          <a:noFill/>
        </p:spPr>
        <p:txBody>
          <a:bodyPr wrap="square" anchor="ctr">
            <a:spAutoFit/>
          </a:bodyPr>
          <a:lstStyle/>
          <a:p>
            <a:pPr algn="l"/>
            <a:r>
              <a:rPr sz="2400" b="0" dirty="0">
                <a:solidFill>
                  <a:srgbClr val="1F2326"/>
                </a:solidFill>
                <a:latin typeface="Aptos"/>
              </a:rPr>
              <a:t>“My friend doesn't want me.”</a:t>
            </a:r>
          </a:p>
        </p:txBody>
      </p:sp>
      <p:sp>
        <p:nvSpPr>
          <p:cNvPr id="14" name="Rounded Rectangle 13">
            <a:extLst>
              <a:ext uri="{FF2B5EF4-FFF2-40B4-BE49-F238E27FC236}">
                <a16:creationId xmlns:a16="http://schemas.microsoft.com/office/drawing/2014/main" id="{2889E5A1-48B0-9073-DB0A-805C7007113A}"/>
              </a:ext>
            </a:extLst>
          </p:cNvPr>
          <p:cNvSpPr/>
          <p:nvPr/>
        </p:nvSpPr>
        <p:spPr>
          <a:xfrm>
            <a:off x="6300216" y="4597412"/>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5" name="TextBox 14">
            <a:extLst>
              <a:ext uri="{FF2B5EF4-FFF2-40B4-BE49-F238E27FC236}">
                <a16:creationId xmlns:a16="http://schemas.microsoft.com/office/drawing/2014/main" id="{7D0A5463-EEDC-110E-6AC7-81053ABB2472}"/>
              </a:ext>
            </a:extLst>
          </p:cNvPr>
          <p:cNvSpPr txBox="1"/>
          <p:nvPr/>
        </p:nvSpPr>
        <p:spPr>
          <a:xfrm>
            <a:off x="6409945" y="4714052"/>
            <a:ext cx="4754880" cy="461665"/>
          </a:xfrm>
          <a:prstGeom prst="rect">
            <a:avLst/>
          </a:prstGeom>
          <a:noFill/>
        </p:spPr>
        <p:txBody>
          <a:bodyPr wrap="square" anchor="ctr">
            <a:spAutoFit/>
          </a:bodyPr>
          <a:lstStyle/>
          <a:p>
            <a:pPr algn="l"/>
            <a:r>
              <a:rPr sz="2400" b="0" dirty="0">
                <a:solidFill>
                  <a:srgbClr val="1F2326"/>
                </a:solidFill>
                <a:latin typeface="Aptos"/>
              </a:rPr>
              <a:t>“The plan has changed.”</a:t>
            </a:r>
          </a:p>
        </p:txBody>
      </p:sp>
      <p:sp>
        <p:nvSpPr>
          <p:cNvPr id="16" name="Rounded Rectangle 15">
            <a:extLst>
              <a:ext uri="{FF2B5EF4-FFF2-40B4-BE49-F238E27FC236}">
                <a16:creationId xmlns:a16="http://schemas.microsoft.com/office/drawing/2014/main" id="{FD4DA2E9-1DDF-1088-1B67-91999FEEEEDE}"/>
              </a:ext>
            </a:extLst>
          </p:cNvPr>
          <p:cNvSpPr/>
          <p:nvPr/>
        </p:nvSpPr>
        <p:spPr>
          <a:xfrm>
            <a:off x="722377" y="5557532"/>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7" name="TextBox 16">
            <a:extLst>
              <a:ext uri="{FF2B5EF4-FFF2-40B4-BE49-F238E27FC236}">
                <a16:creationId xmlns:a16="http://schemas.microsoft.com/office/drawing/2014/main" id="{17A907B3-8943-82CE-9A12-82FB4A331A7C}"/>
              </a:ext>
            </a:extLst>
          </p:cNvPr>
          <p:cNvSpPr txBox="1"/>
          <p:nvPr/>
        </p:nvSpPr>
        <p:spPr>
          <a:xfrm>
            <a:off x="832105" y="5674172"/>
            <a:ext cx="4754880" cy="461665"/>
          </a:xfrm>
          <a:prstGeom prst="rect">
            <a:avLst/>
          </a:prstGeom>
          <a:noFill/>
        </p:spPr>
        <p:txBody>
          <a:bodyPr wrap="square" anchor="ctr">
            <a:spAutoFit/>
          </a:bodyPr>
          <a:lstStyle/>
          <a:p>
            <a:pPr algn="l"/>
            <a:r>
              <a:rPr sz="2400" b="0" dirty="0">
                <a:solidFill>
                  <a:srgbClr val="1F2326"/>
                </a:solidFill>
                <a:latin typeface="Aptos"/>
              </a:rPr>
              <a:t>“This is too hard.”</a:t>
            </a:r>
          </a:p>
        </p:txBody>
      </p:sp>
      <p:sp>
        <p:nvSpPr>
          <p:cNvPr id="18" name="Rounded Rectangle 17">
            <a:extLst>
              <a:ext uri="{FF2B5EF4-FFF2-40B4-BE49-F238E27FC236}">
                <a16:creationId xmlns:a16="http://schemas.microsoft.com/office/drawing/2014/main" id="{D03E710D-900F-7AC3-4454-5178BF183C07}"/>
              </a:ext>
            </a:extLst>
          </p:cNvPr>
          <p:cNvSpPr/>
          <p:nvPr/>
        </p:nvSpPr>
        <p:spPr>
          <a:xfrm>
            <a:off x="6300216" y="5557532"/>
            <a:ext cx="4983480" cy="713232"/>
          </a:xfrm>
          <a:prstGeom prst="roundRect">
            <a:avLst/>
          </a:prstGeom>
          <a:solidFill>
            <a:srgbClr val="FFFFFF"/>
          </a:solidFill>
          <a:ln>
            <a:solidFill>
              <a:srgbClr val="DCD9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a:extLst>
              <a:ext uri="{FF2B5EF4-FFF2-40B4-BE49-F238E27FC236}">
                <a16:creationId xmlns:a16="http://schemas.microsoft.com/office/drawing/2014/main" id="{6610956F-31B6-2580-BADE-B94713126ED8}"/>
              </a:ext>
            </a:extLst>
          </p:cNvPr>
          <p:cNvSpPr txBox="1"/>
          <p:nvPr/>
        </p:nvSpPr>
        <p:spPr>
          <a:xfrm>
            <a:off x="6409945" y="5674172"/>
            <a:ext cx="4754880" cy="461665"/>
          </a:xfrm>
          <a:prstGeom prst="rect">
            <a:avLst/>
          </a:prstGeom>
          <a:noFill/>
        </p:spPr>
        <p:txBody>
          <a:bodyPr wrap="square" anchor="ctr">
            <a:spAutoFit/>
          </a:bodyPr>
          <a:lstStyle/>
          <a:p>
            <a:pPr algn="l"/>
            <a:r>
              <a:rPr sz="2400" b="0" dirty="0">
                <a:solidFill>
                  <a:srgbClr val="1F2326"/>
                </a:solidFill>
                <a:latin typeface="Aptos"/>
              </a:rPr>
              <a:t>“I'm going to fail.”</a:t>
            </a:r>
          </a:p>
        </p:txBody>
      </p:sp>
    </p:spTree>
    <p:extLst>
      <p:ext uri="{BB962C8B-B14F-4D97-AF65-F5344CB8AC3E}">
        <p14:creationId xmlns:p14="http://schemas.microsoft.com/office/powerpoint/2010/main" val="273595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P spid="17"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1520" y="1965155"/>
            <a:ext cx="10881360" cy="569387"/>
          </a:xfrm>
          <a:prstGeom prst="rect">
            <a:avLst/>
          </a:prstGeom>
          <a:noFill/>
        </p:spPr>
        <p:txBody>
          <a:bodyPr wrap="square" anchor="ctr">
            <a:spAutoFit/>
          </a:bodyPr>
          <a:lstStyle/>
          <a:p>
            <a:pPr algn="l"/>
            <a:r>
              <a:rPr lang="en-GB" sz="3100" b="1" dirty="0">
                <a:solidFill>
                  <a:srgbClr val="1F2326"/>
                </a:solidFill>
                <a:latin typeface="Aptos"/>
              </a:rPr>
              <a:t>How does the chimp react/behave?</a:t>
            </a:r>
            <a:endParaRPr sz="3100" b="1" dirty="0">
              <a:solidFill>
                <a:srgbClr val="1F2326"/>
              </a:solidFill>
              <a:latin typeface="Aptos"/>
            </a:endParaRPr>
          </a:p>
        </p:txBody>
      </p:sp>
      <p:sp>
        <p:nvSpPr>
          <p:cNvPr id="4" name="TextBox 3"/>
          <p:cNvSpPr txBox="1"/>
          <p:nvPr/>
        </p:nvSpPr>
        <p:spPr>
          <a:xfrm>
            <a:off x="746760" y="3301811"/>
            <a:ext cx="10698480" cy="640080"/>
          </a:xfrm>
          <a:prstGeom prst="rect">
            <a:avLst/>
          </a:prstGeom>
          <a:noFill/>
        </p:spPr>
        <p:txBody>
          <a:bodyPr wrap="square" anchor="ctr">
            <a:spAutoFit/>
          </a:bodyPr>
          <a:lstStyle/>
          <a:p>
            <a:pPr algn="ctr"/>
            <a:r>
              <a:rPr sz="2500" b="1" dirty="0">
                <a:solidFill>
                  <a:srgbClr val="AD5D37"/>
                </a:solidFill>
                <a:latin typeface="Aptos"/>
              </a:rPr>
              <a:t>FEELS THREATENED  →  PROTECT</a:t>
            </a:r>
          </a:p>
        </p:txBody>
      </p:sp>
      <p:sp>
        <p:nvSpPr>
          <p:cNvPr id="6" name="TextBox 5"/>
          <p:cNvSpPr txBox="1"/>
          <p:nvPr/>
        </p:nvSpPr>
        <p:spPr>
          <a:xfrm>
            <a:off x="1325880" y="4709160"/>
            <a:ext cx="9509760" cy="822960"/>
          </a:xfrm>
          <a:prstGeom prst="rect">
            <a:avLst/>
          </a:prstGeom>
          <a:noFill/>
        </p:spPr>
        <p:txBody>
          <a:bodyPr wrap="square" anchor="ctr">
            <a:spAutoFit/>
          </a:bodyPr>
          <a:lstStyle/>
          <a:p>
            <a:pPr algn="ctr"/>
            <a:r>
              <a:rPr sz="2100" b="1" dirty="0" err="1">
                <a:solidFill>
                  <a:srgbClr val="1F2326"/>
                </a:solidFill>
                <a:latin typeface="Aptos"/>
              </a:rPr>
              <a:t>Behaviour</a:t>
            </a:r>
            <a:r>
              <a:rPr sz="2100" b="1" dirty="0">
                <a:solidFill>
                  <a:srgbClr val="1F2326"/>
                </a:solidFill>
                <a:latin typeface="Aptos"/>
              </a:rPr>
              <a:t> is the visible part. It doesn't tell us the whole story.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C806F-0B6E-4FAA-41EE-0C850874545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A341E15-8626-202B-316F-7C171F7B006B}"/>
              </a:ext>
            </a:extLst>
          </p:cNvPr>
          <p:cNvSpPr txBox="1"/>
          <p:nvPr/>
        </p:nvSpPr>
        <p:spPr>
          <a:xfrm>
            <a:off x="655320" y="1510420"/>
            <a:ext cx="10881360" cy="960120"/>
          </a:xfrm>
          <a:prstGeom prst="rect">
            <a:avLst/>
          </a:prstGeom>
          <a:noFill/>
        </p:spPr>
        <p:txBody>
          <a:bodyPr wrap="square" anchor="ctr">
            <a:spAutoFit/>
          </a:bodyPr>
          <a:lstStyle/>
          <a:p>
            <a:pPr algn="l"/>
            <a:r>
              <a:rPr sz="3100" b="1" dirty="0">
                <a:solidFill>
                  <a:srgbClr val="1F2326"/>
                </a:solidFill>
                <a:latin typeface="Aptos"/>
              </a:rPr>
              <a:t>But the Chimp isn't the whole model.</a:t>
            </a:r>
          </a:p>
        </p:txBody>
      </p:sp>
      <p:pic>
        <p:nvPicPr>
          <p:cNvPr id="7" name="Picture 6">
            <a:extLst>
              <a:ext uri="{FF2B5EF4-FFF2-40B4-BE49-F238E27FC236}">
                <a16:creationId xmlns:a16="http://schemas.microsoft.com/office/drawing/2014/main" id="{E8AA7DC8-E36B-214B-5770-E7FBEF0E285C}"/>
              </a:ext>
            </a:extLst>
          </p:cNvPr>
          <p:cNvPicPr>
            <a:picLocks noChangeAspect="1"/>
          </p:cNvPicPr>
          <p:nvPr/>
        </p:nvPicPr>
        <p:blipFill>
          <a:blip r:embed="rId3"/>
          <a:srcRect/>
          <a:stretch>
            <a:fillRect/>
          </a:stretch>
        </p:blipFill>
        <p:spPr>
          <a:xfrm>
            <a:off x="2743200" y="2155580"/>
            <a:ext cx="6705600" cy="4470400"/>
          </a:xfrm>
          <a:prstGeom prst="rect">
            <a:avLst/>
          </a:prstGeom>
        </p:spPr>
      </p:pic>
    </p:spTree>
    <p:extLst>
      <p:ext uri="{BB962C8B-B14F-4D97-AF65-F5344CB8AC3E}">
        <p14:creationId xmlns:p14="http://schemas.microsoft.com/office/powerpoint/2010/main" val="3798270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9DCB7-BDF2-D7A3-E0DD-122D75442EC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B4AD8B9-E374-F2E5-84B8-42AE3DD95CC8}"/>
              </a:ext>
            </a:extLst>
          </p:cNvPr>
          <p:cNvSpPr txBox="1"/>
          <p:nvPr/>
        </p:nvSpPr>
        <p:spPr>
          <a:xfrm>
            <a:off x="731520" y="1838960"/>
            <a:ext cx="10698480" cy="640080"/>
          </a:xfrm>
          <a:prstGeom prst="rect">
            <a:avLst/>
          </a:prstGeom>
          <a:noFill/>
        </p:spPr>
        <p:txBody>
          <a:bodyPr wrap="square" anchor="ctr">
            <a:spAutoFit/>
          </a:bodyPr>
          <a:lstStyle/>
          <a:p>
            <a:pPr algn="ctr"/>
            <a:r>
              <a:rPr sz="2700" b="1">
                <a:solidFill>
                  <a:srgbClr val="486F57"/>
                </a:solidFill>
                <a:latin typeface="Aptos"/>
              </a:rPr>
              <a:t>Meet the Human.</a:t>
            </a:r>
          </a:p>
        </p:txBody>
      </p:sp>
      <p:sp>
        <p:nvSpPr>
          <p:cNvPr id="5" name="TextBox 4">
            <a:extLst>
              <a:ext uri="{FF2B5EF4-FFF2-40B4-BE49-F238E27FC236}">
                <a16:creationId xmlns:a16="http://schemas.microsoft.com/office/drawing/2014/main" id="{98F18094-5969-EF1E-9FFB-2BFECB7F4EF0}"/>
              </a:ext>
            </a:extLst>
          </p:cNvPr>
          <p:cNvSpPr txBox="1"/>
          <p:nvPr/>
        </p:nvSpPr>
        <p:spPr>
          <a:xfrm>
            <a:off x="1005840" y="2451100"/>
            <a:ext cx="10149840" cy="822960"/>
          </a:xfrm>
          <a:prstGeom prst="rect">
            <a:avLst/>
          </a:prstGeom>
          <a:noFill/>
        </p:spPr>
        <p:txBody>
          <a:bodyPr wrap="square" anchor="ctr">
            <a:spAutoFit/>
          </a:bodyPr>
          <a:lstStyle/>
          <a:p>
            <a:pPr algn="ctr"/>
            <a:r>
              <a:rPr sz="2400" b="1" dirty="0">
                <a:solidFill>
                  <a:srgbClr val="486F57"/>
                </a:solidFill>
                <a:latin typeface="Aptos"/>
              </a:rPr>
              <a:t>Pause  •  think  •  reason  •  plan  •  consider  •  choose</a:t>
            </a:r>
          </a:p>
        </p:txBody>
      </p:sp>
      <p:sp>
        <p:nvSpPr>
          <p:cNvPr id="6" name="TextBox 5">
            <a:extLst>
              <a:ext uri="{FF2B5EF4-FFF2-40B4-BE49-F238E27FC236}">
                <a16:creationId xmlns:a16="http://schemas.microsoft.com/office/drawing/2014/main" id="{58ADA3ED-CF9A-4B8A-6C02-FEB9A8A10C8D}"/>
              </a:ext>
            </a:extLst>
          </p:cNvPr>
          <p:cNvSpPr txBox="1"/>
          <p:nvPr/>
        </p:nvSpPr>
        <p:spPr>
          <a:xfrm>
            <a:off x="1463040" y="3520971"/>
            <a:ext cx="9235440" cy="415498"/>
          </a:xfrm>
          <a:prstGeom prst="rect">
            <a:avLst/>
          </a:prstGeom>
          <a:noFill/>
        </p:spPr>
        <p:txBody>
          <a:bodyPr wrap="square" anchor="ctr">
            <a:spAutoFit/>
          </a:bodyPr>
          <a:lstStyle/>
          <a:p>
            <a:pPr algn="ctr"/>
            <a:r>
              <a:rPr lang="en-GB" sz="2100" b="0" dirty="0">
                <a:solidFill>
                  <a:srgbClr val="5C6063"/>
                </a:solidFill>
                <a:latin typeface="Aptos"/>
              </a:rPr>
              <a:t>What sort of people do you want to be?</a:t>
            </a:r>
            <a:endParaRPr sz="2100" b="0" dirty="0">
              <a:solidFill>
                <a:srgbClr val="5C6063"/>
              </a:solidFill>
              <a:latin typeface="Aptos"/>
            </a:endParaRPr>
          </a:p>
        </p:txBody>
      </p:sp>
      <p:pic>
        <p:nvPicPr>
          <p:cNvPr id="8" name="Picture 7">
            <a:extLst>
              <a:ext uri="{FF2B5EF4-FFF2-40B4-BE49-F238E27FC236}">
                <a16:creationId xmlns:a16="http://schemas.microsoft.com/office/drawing/2014/main" id="{04FD7DE3-9215-97C2-62B6-3224390669EB}"/>
              </a:ext>
            </a:extLst>
          </p:cNvPr>
          <p:cNvPicPr>
            <a:picLocks noChangeAspect="1"/>
          </p:cNvPicPr>
          <p:nvPr/>
        </p:nvPicPr>
        <p:blipFill>
          <a:blip r:embed="rId3"/>
          <a:srcRect l="83703" t="59397" b="1"/>
          <a:stretch>
            <a:fillRect/>
          </a:stretch>
        </p:blipFill>
        <p:spPr>
          <a:xfrm>
            <a:off x="10185400" y="3634741"/>
            <a:ext cx="1940559" cy="3223259"/>
          </a:xfrm>
          <a:prstGeom prst="rect">
            <a:avLst/>
          </a:prstGeom>
        </p:spPr>
      </p:pic>
      <p:pic>
        <p:nvPicPr>
          <p:cNvPr id="10" name="Picture 9">
            <a:extLst>
              <a:ext uri="{FF2B5EF4-FFF2-40B4-BE49-F238E27FC236}">
                <a16:creationId xmlns:a16="http://schemas.microsoft.com/office/drawing/2014/main" id="{0C7000A2-114A-A063-ED40-C826CDA6F8D2}"/>
              </a:ext>
            </a:extLst>
          </p:cNvPr>
          <p:cNvPicPr>
            <a:picLocks noChangeAspect="1"/>
          </p:cNvPicPr>
          <p:nvPr/>
        </p:nvPicPr>
        <p:blipFill>
          <a:blip r:embed="rId4"/>
          <a:srcRect l="69852" r="2371" b="40926"/>
          <a:stretch>
            <a:fillRect/>
          </a:stretch>
        </p:blipFill>
        <p:spPr>
          <a:xfrm flipH="1">
            <a:off x="-119381" y="2755900"/>
            <a:ext cx="2857501" cy="4051300"/>
          </a:xfrm>
          <a:prstGeom prst="rect">
            <a:avLst/>
          </a:prstGeom>
        </p:spPr>
      </p:pic>
      <p:pic>
        <p:nvPicPr>
          <p:cNvPr id="12" name="Picture 11">
            <a:extLst>
              <a:ext uri="{FF2B5EF4-FFF2-40B4-BE49-F238E27FC236}">
                <a16:creationId xmlns:a16="http://schemas.microsoft.com/office/drawing/2014/main" id="{B4FA5938-1DE2-AEF5-CDC7-B225008664AB}"/>
              </a:ext>
            </a:extLst>
          </p:cNvPr>
          <p:cNvPicPr>
            <a:picLocks noChangeAspect="1"/>
          </p:cNvPicPr>
          <p:nvPr/>
        </p:nvPicPr>
        <p:blipFill>
          <a:blip r:embed="rId5"/>
          <a:srcRect/>
          <a:stretch>
            <a:fillRect/>
          </a:stretch>
        </p:blipFill>
        <p:spPr>
          <a:xfrm flipH="1">
            <a:off x="5196840" y="3886200"/>
            <a:ext cx="2460843" cy="3986053"/>
          </a:xfrm>
          <a:prstGeom prst="rect">
            <a:avLst/>
          </a:prstGeom>
        </p:spPr>
      </p:pic>
    </p:spTree>
    <p:extLst>
      <p:ext uri="{BB962C8B-B14F-4D97-AF65-F5344CB8AC3E}">
        <p14:creationId xmlns:p14="http://schemas.microsoft.com/office/powerpoint/2010/main" val="746851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764792"/>
            <a:ext cx="10881360" cy="960120"/>
          </a:xfrm>
          <a:prstGeom prst="rect">
            <a:avLst/>
          </a:prstGeom>
          <a:noFill/>
        </p:spPr>
        <p:txBody>
          <a:bodyPr wrap="square" anchor="ctr">
            <a:spAutoFit/>
          </a:bodyPr>
          <a:lstStyle/>
          <a:p>
            <a:pPr algn="l"/>
            <a:r>
              <a:rPr sz="3100" b="1" dirty="0">
                <a:solidFill>
                  <a:srgbClr val="1F2326"/>
                </a:solidFill>
                <a:latin typeface="Aptos"/>
              </a:rPr>
              <a:t>Chimp and Human can want different things.</a:t>
            </a:r>
          </a:p>
        </p:txBody>
      </p:sp>
      <p:sp>
        <p:nvSpPr>
          <p:cNvPr id="4" name="TextBox 3"/>
          <p:cNvSpPr txBox="1"/>
          <p:nvPr/>
        </p:nvSpPr>
        <p:spPr>
          <a:xfrm>
            <a:off x="762000" y="2697479"/>
            <a:ext cx="5029200" cy="457200"/>
          </a:xfrm>
          <a:prstGeom prst="rect">
            <a:avLst/>
          </a:prstGeom>
          <a:noFill/>
        </p:spPr>
        <p:txBody>
          <a:bodyPr wrap="square" anchor="ctr">
            <a:spAutoFit/>
          </a:bodyPr>
          <a:lstStyle/>
          <a:p>
            <a:pPr algn="ctr"/>
            <a:r>
              <a:rPr sz="1400" b="1" dirty="0">
                <a:solidFill>
                  <a:srgbClr val="AD5D37"/>
                </a:solidFill>
                <a:latin typeface="Aptos"/>
              </a:rPr>
              <a:t>CHIMP</a:t>
            </a:r>
          </a:p>
        </p:txBody>
      </p:sp>
      <p:sp>
        <p:nvSpPr>
          <p:cNvPr id="5" name="TextBox 4"/>
          <p:cNvSpPr txBox="1"/>
          <p:nvPr/>
        </p:nvSpPr>
        <p:spPr>
          <a:xfrm>
            <a:off x="762000" y="3017521"/>
            <a:ext cx="5029200" cy="1554480"/>
          </a:xfrm>
          <a:prstGeom prst="rect">
            <a:avLst/>
          </a:prstGeom>
          <a:noFill/>
        </p:spPr>
        <p:txBody>
          <a:bodyPr wrap="square" anchor="ctr">
            <a:spAutoFit/>
          </a:bodyPr>
          <a:lstStyle/>
          <a:p>
            <a:pPr algn="ctr"/>
            <a:r>
              <a:rPr sz="2100" b="1" dirty="0">
                <a:solidFill>
                  <a:srgbClr val="1F2326"/>
                </a:solidFill>
                <a:latin typeface="Aptos"/>
              </a:rPr>
              <a:t>“Get me out of this.”
“This is unfair.”
“Do something NOW.”</a:t>
            </a:r>
          </a:p>
        </p:txBody>
      </p:sp>
      <p:sp>
        <p:nvSpPr>
          <p:cNvPr id="6" name="TextBox 5"/>
          <p:cNvSpPr txBox="1"/>
          <p:nvPr/>
        </p:nvSpPr>
        <p:spPr>
          <a:xfrm>
            <a:off x="6400800" y="2697479"/>
            <a:ext cx="5029200" cy="457200"/>
          </a:xfrm>
          <a:prstGeom prst="rect">
            <a:avLst/>
          </a:prstGeom>
          <a:noFill/>
        </p:spPr>
        <p:txBody>
          <a:bodyPr wrap="square" anchor="ctr">
            <a:spAutoFit/>
          </a:bodyPr>
          <a:lstStyle/>
          <a:p>
            <a:pPr algn="ctr"/>
            <a:r>
              <a:rPr sz="1400" b="1" dirty="0">
                <a:solidFill>
                  <a:srgbClr val="486F57"/>
                </a:solidFill>
                <a:latin typeface="Aptos"/>
              </a:rPr>
              <a:t>HUMAN</a:t>
            </a:r>
          </a:p>
        </p:txBody>
      </p:sp>
      <p:sp>
        <p:nvSpPr>
          <p:cNvPr id="7" name="TextBox 6"/>
          <p:cNvSpPr txBox="1"/>
          <p:nvPr/>
        </p:nvSpPr>
        <p:spPr>
          <a:xfrm>
            <a:off x="6400800" y="3017521"/>
            <a:ext cx="5029200" cy="1554480"/>
          </a:xfrm>
          <a:prstGeom prst="rect">
            <a:avLst/>
          </a:prstGeom>
          <a:noFill/>
        </p:spPr>
        <p:txBody>
          <a:bodyPr wrap="square" anchor="ctr">
            <a:spAutoFit/>
          </a:bodyPr>
          <a:lstStyle/>
          <a:p>
            <a:pPr algn="ctr"/>
            <a:r>
              <a:rPr sz="2100" b="1" dirty="0">
                <a:solidFill>
                  <a:srgbClr val="1F2326"/>
                </a:solidFill>
                <a:latin typeface="Aptos"/>
              </a:rPr>
              <a:t>“Pause.”
“Let's work this out.”
“What could I do next?”</a:t>
            </a:r>
          </a:p>
        </p:txBody>
      </p:sp>
      <p:pic>
        <p:nvPicPr>
          <p:cNvPr id="9" name="Picture 8">
            <a:extLst>
              <a:ext uri="{FF2B5EF4-FFF2-40B4-BE49-F238E27FC236}">
                <a16:creationId xmlns:a16="http://schemas.microsoft.com/office/drawing/2014/main" id="{B4763A1C-CC52-8F2D-14A0-1241C13250B2}"/>
              </a:ext>
            </a:extLst>
          </p:cNvPr>
          <p:cNvPicPr>
            <a:picLocks noChangeAspect="1"/>
          </p:cNvPicPr>
          <p:nvPr/>
        </p:nvPicPr>
        <p:blipFill>
          <a:blip r:embed="rId3"/>
          <a:srcRect/>
          <a:stretch>
            <a:fillRect/>
          </a:stretch>
        </p:blipFill>
        <p:spPr>
          <a:xfrm>
            <a:off x="513872" y="4273142"/>
            <a:ext cx="2646457" cy="2192534"/>
          </a:xfrm>
          <a:prstGeom prst="rect">
            <a:avLst/>
          </a:prstGeom>
        </p:spPr>
      </p:pic>
      <p:pic>
        <p:nvPicPr>
          <p:cNvPr id="11" name="Picture 10">
            <a:extLst>
              <a:ext uri="{FF2B5EF4-FFF2-40B4-BE49-F238E27FC236}">
                <a16:creationId xmlns:a16="http://schemas.microsoft.com/office/drawing/2014/main" id="{F49AF5F9-C1E6-9E78-E0CA-E1EACF2ECA40}"/>
              </a:ext>
            </a:extLst>
          </p:cNvPr>
          <p:cNvPicPr>
            <a:picLocks noChangeAspect="1"/>
          </p:cNvPicPr>
          <p:nvPr/>
        </p:nvPicPr>
        <p:blipFill>
          <a:blip r:embed="rId4"/>
          <a:srcRect l="69852" r="2371" b="40926"/>
          <a:stretch>
            <a:fillRect/>
          </a:stretch>
        </p:blipFill>
        <p:spPr>
          <a:xfrm>
            <a:off x="10002744" y="3632711"/>
            <a:ext cx="2189256" cy="31038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B9E52F6-A1B2-C3CD-B592-2DB94736F612}"/>
              </a:ext>
            </a:extLst>
          </p:cNvPr>
          <p:cNvSpPr txBox="1"/>
          <p:nvPr/>
        </p:nvSpPr>
        <p:spPr>
          <a:xfrm>
            <a:off x="1371600" y="1691640"/>
            <a:ext cx="6097836" cy="600164"/>
          </a:xfrm>
          <a:prstGeom prst="rect">
            <a:avLst/>
          </a:prstGeom>
          <a:noFill/>
        </p:spPr>
        <p:txBody>
          <a:bodyPr wrap="square">
            <a:spAutoFit/>
          </a:bodyPr>
          <a:lstStyle/>
          <a:p>
            <a:pPr>
              <a:buNone/>
            </a:pPr>
            <a:r>
              <a:rPr lang="en-GB" sz="3300" b="1" dirty="0">
                <a:latin typeface="Aptos" panose="020B0004020202020204" pitchFamily="34" charset="0"/>
              </a:rPr>
              <a:t>The Computer</a:t>
            </a:r>
          </a:p>
        </p:txBody>
      </p:sp>
      <p:sp>
        <p:nvSpPr>
          <p:cNvPr id="11" name="TextBox 10">
            <a:extLst>
              <a:ext uri="{FF2B5EF4-FFF2-40B4-BE49-F238E27FC236}">
                <a16:creationId xmlns:a16="http://schemas.microsoft.com/office/drawing/2014/main" id="{A7AE39FF-EA7B-249C-C105-D7B65AB81464}"/>
              </a:ext>
            </a:extLst>
          </p:cNvPr>
          <p:cNvSpPr txBox="1"/>
          <p:nvPr/>
        </p:nvSpPr>
        <p:spPr>
          <a:xfrm>
            <a:off x="1371599" y="2291815"/>
            <a:ext cx="9500839" cy="3046988"/>
          </a:xfrm>
          <a:prstGeom prst="rect">
            <a:avLst/>
          </a:prstGeom>
          <a:noFill/>
        </p:spPr>
        <p:txBody>
          <a:bodyPr wrap="square">
            <a:spAutoFit/>
          </a:bodyPr>
          <a:lstStyle/>
          <a:p>
            <a:pPr marL="342900" lvl="0" indent="-342900">
              <a:buFont typeface="Arial" panose="020B0604020202020204" pitchFamily="34" charset="0"/>
              <a:buChar char="•"/>
            </a:pPr>
            <a:r>
              <a:rPr lang="en-GB" sz="2400" dirty="0">
                <a:latin typeface="Aptos" panose="020B0004020202020204" pitchFamily="34" charset="0"/>
              </a:rPr>
              <a:t>Stores experiences and memories </a:t>
            </a:r>
          </a:p>
          <a:p>
            <a:pPr marL="342900" lvl="0" indent="-342900">
              <a:buFont typeface="Arial" panose="020B0604020202020204" pitchFamily="34" charset="0"/>
              <a:buChar char="•"/>
            </a:pPr>
            <a:r>
              <a:rPr lang="en-GB" sz="2400" dirty="0">
                <a:latin typeface="Aptos" panose="020B0004020202020204" pitchFamily="34" charset="0"/>
              </a:rPr>
              <a:t>Stores beliefs and expectations </a:t>
            </a:r>
          </a:p>
          <a:p>
            <a:pPr marL="342900" lvl="0" indent="-342900">
              <a:buFont typeface="Arial" panose="020B0604020202020204" pitchFamily="34" charset="0"/>
              <a:buChar char="•"/>
            </a:pPr>
            <a:r>
              <a:rPr lang="en-GB" sz="2400" dirty="0">
                <a:latin typeface="Aptos" panose="020B0004020202020204" pitchFamily="34" charset="0"/>
              </a:rPr>
              <a:t>Stores learned behaviours and habits </a:t>
            </a:r>
          </a:p>
          <a:p>
            <a:pPr marL="342900" lvl="0" indent="-342900">
              <a:buFont typeface="Arial" panose="020B0604020202020204" pitchFamily="34" charset="0"/>
              <a:buChar char="•"/>
            </a:pPr>
            <a:r>
              <a:rPr lang="en-GB" sz="2400" dirty="0">
                <a:latin typeface="Aptos" panose="020B0004020202020204" pitchFamily="34" charset="0"/>
              </a:rPr>
              <a:t>Creates automatic responses </a:t>
            </a:r>
          </a:p>
          <a:p>
            <a:pPr marL="342900" lvl="0" indent="-342900">
              <a:buFont typeface="Arial" panose="020B0604020202020204" pitchFamily="34" charset="0"/>
              <a:buChar char="•"/>
            </a:pPr>
            <a:r>
              <a:rPr lang="en-GB" sz="2400" dirty="0">
                <a:latin typeface="Aptos" panose="020B0004020202020204" pitchFamily="34" charset="0"/>
              </a:rPr>
              <a:t>Works without us consciously thinking </a:t>
            </a:r>
          </a:p>
          <a:p>
            <a:pPr marL="342900" lvl="0" indent="-342900">
              <a:buFont typeface="Arial" panose="020B0604020202020204" pitchFamily="34" charset="0"/>
              <a:buChar char="•"/>
            </a:pPr>
            <a:r>
              <a:rPr lang="en-GB" sz="2400" b="1" dirty="0">
                <a:latin typeface="Aptos" panose="020B0004020202020204" pitchFamily="34" charset="0"/>
              </a:rPr>
              <a:t>Can react faster than the Chimp or Human</a:t>
            </a:r>
            <a:r>
              <a:rPr lang="en-GB" sz="2400" dirty="0">
                <a:latin typeface="Aptos" panose="020B0004020202020204" pitchFamily="34" charset="0"/>
              </a:rPr>
              <a:t> </a:t>
            </a:r>
          </a:p>
          <a:p>
            <a:pPr marL="342900" lvl="0" indent="-342900">
              <a:buFont typeface="Arial" panose="020B0604020202020204" pitchFamily="34" charset="0"/>
              <a:buChar char="•"/>
            </a:pPr>
            <a:r>
              <a:rPr lang="en-GB" sz="2400" dirty="0">
                <a:latin typeface="Aptos" panose="020B0004020202020204" pitchFamily="34" charset="0"/>
              </a:rPr>
              <a:t>Can contain helpful </a:t>
            </a:r>
            <a:r>
              <a:rPr lang="en-GB" sz="2400" b="1" dirty="0">
                <a:latin typeface="Aptos" panose="020B0004020202020204" pitchFamily="34" charset="0"/>
              </a:rPr>
              <a:t>and</a:t>
            </a:r>
            <a:r>
              <a:rPr lang="en-GB" sz="2400" dirty="0">
                <a:latin typeface="Aptos" panose="020B0004020202020204" pitchFamily="34" charset="0"/>
              </a:rPr>
              <a:t> unhelpful programmes </a:t>
            </a:r>
          </a:p>
          <a:p>
            <a:pPr marL="342900" lvl="0" indent="-342900">
              <a:buFont typeface="Arial" panose="020B0604020202020204" pitchFamily="34" charset="0"/>
              <a:buChar char="•"/>
            </a:pPr>
            <a:r>
              <a:rPr lang="en-GB" sz="2400" b="1" dirty="0">
                <a:latin typeface="Aptos" panose="020B0004020202020204" pitchFamily="34" charset="0"/>
              </a:rPr>
              <a:t>Can be reprogrammed through new experiences and practice</a:t>
            </a:r>
            <a:endParaRPr lang="en-GB" sz="2400" dirty="0">
              <a:latin typeface="Aptos" panose="020B0004020202020204" pitchFamily="34" charset="0"/>
            </a:endParaRPr>
          </a:p>
        </p:txBody>
      </p:sp>
      <p:pic>
        <p:nvPicPr>
          <p:cNvPr id="13" name="Picture 12">
            <a:extLst>
              <a:ext uri="{FF2B5EF4-FFF2-40B4-BE49-F238E27FC236}">
                <a16:creationId xmlns:a16="http://schemas.microsoft.com/office/drawing/2014/main" id="{AB59F651-EEED-41EB-CFEB-6D6303385C8F}"/>
              </a:ext>
            </a:extLst>
          </p:cNvPr>
          <p:cNvPicPr>
            <a:picLocks noChangeAspect="1"/>
          </p:cNvPicPr>
          <p:nvPr/>
        </p:nvPicPr>
        <p:blipFill>
          <a:blip r:embed="rId3"/>
          <a:srcRect t="53056" r="63914"/>
          <a:stretch>
            <a:fillRect/>
          </a:stretch>
        </p:blipFill>
        <p:spPr>
          <a:xfrm>
            <a:off x="8072542" y="1836606"/>
            <a:ext cx="3115525" cy="27019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531950"/>
            <a:ext cx="10789920" cy="569387"/>
          </a:xfrm>
          <a:prstGeom prst="rect">
            <a:avLst/>
          </a:prstGeom>
          <a:noFill/>
        </p:spPr>
        <p:txBody>
          <a:bodyPr wrap="square" anchor="t">
            <a:spAutoFit/>
          </a:bodyPr>
          <a:lstStyle/>
          <a:p>
            <a:pPr algn="l"/>
            <a:r>
              <a:rPr sz="3100" b="1" dirty="0">
                <a:solidFill>
                  <a:srgbClr val="1F2326"/>
                </a:solidFill>
                <a:latin typeface="Aptos" panose="020B0004020202020204" pitchFamily="34" charset="0"/>
              </a:rPr>
              <a:t>What's stored in the Computer?</a:t>
            </a:r>
          </a:p>
        </p:txBody>
      </p:sp>
      <p:sp>
        <p:nvSpPr>
          <p:cNvPr id="4" name="TextBox 3"/>
          <p:cNvSpPr txBox="1"/>
          <p:nvPr/>
        </p:nvSpPr>
        <p:spPr>
          <a:xfrm>
            <a:off x="836341" y="2159316"/>
            <a:ext cx="2423160" cy="400110"/>
          </a:xfrm>
          <a:prstGeom prst="rect">
            <a:avLst/>
          </a:prstGeom>
          <a:noFill/>
        </p:spPr>
        <p:txBody>
          <a:bodyPr wrap="square" anchor="t">
            <a:spAutoFit/>
          </a:bodyPr>
          <a:lstStyle/>
          <a:p>
            <a:pPr algn="l"/>
            <a:r>
              <a:rPr sz="2000" b="1" dirty="0">
                <a:solidFill>
                  <a:srgbClr val="486684"/>
                </a:solidFill>
                <a:latin typeface="Aptos" panose="020B0004020202020204" pitchFamily="34" charset="0"/>
              </a:rPr>
              <a:t>EXPERIENCES</a:t>
            </a:r>
          </a:p>
        </p:txBody>
      </p:sp>
      <p:sp>
        <p:nvSpPr>
          <p:cNvPr id="5" name="TextBox 4"/>
          <p:cNvSpPr txBox="1"/>
          <p:nvPr/>
        </p:nvSpPr>
        <p:spPr>
          <a:xfrm>
            <a:off x="3154680" y="2159316"/>
            <a:ext cx="7955279" cy="411480"/>
          </a:xfrm>
          <a:prstGeom prst="rect">
            <a:avLst/>
          </a:prstGeom>
          <a:noFill/>
        </p:spPr>
        <p:txBody>
          <a:bodyPr wrap="square" anchor="t">
            <a:spAutoFit/>
          </a:bodyPr>
          <a:lstStyle/>
          <a:p>
            <a:pPr algn="l"/>
            <a:r>
              <a:rPr sz="2000" b="0" dirty="0">
                <a:solidFill>
                  <a:srgbClr val="1F2326"/>
                </a:solidFill>
                <a:latin typeface="Aptos" panose="020B0004020202020204" pitchFamily="34" charset="0"/>
              </a:rPr>
              <a:t>What has happened to me before?</a:t>
            </a:r>
          </a:p>
        </p:txBody>
      </p:sp>
      <p:sp>
        <p:nvSpPr>
          <p:cNvPr id="6" name="TextBox 5"/>
          <p:cNvSpPr txBox="1"/>
          <p:nvPr/>
        </p:nvSpPr>
        <p:spPr>
          <a:xfrm>
            <a:off x="836341" y="2909124"/>
            <a:ext cx="2423160" cy="400110"/>
          </a:xfrm>
          <a:prstGeom prst="rect">
            <a:avLst/>
          </a:prstGeom>
          <a:noFill/>
        </p:spPr>
        <p:txBody>
          <a:bodyPr wrap="square" anchor="t">
            <a:spAutoFit/>
          </a:bodyPr>
          <a:lstStyle/>
          <a:p>
            <a:pPr algn="l"/>
            <a:r>
              <a:rPr sz="2000" b="1" dirty="0">
                <a:solidFill>
                  <a:srgbClr val="486684"/>
                </a:solidFill>
                <a:latin typeface="Aptos" panose="020B0004020202020204" pitchFamily="34" charset="0"/>
              </a:rPr>
              <a:t>BELIEFS</a:t>
            </a:r>
          </a:p>
        </p:txBody>
      </p:sp>
      <p:sp>
        <p:nvSpPr>
          <p:cNvPr id="7" name="TextBox 6"/>
          <p:cNvSpPr txBox="1"/>
          <p:nvPr/>
        </p:nvSpPr>
        <p:spPr>
          <a:xfrm>
            <a:off x="3154680" y="2909124"/>
            <a:ext cx="7955279" cy="411480"/>
          </a:xfrm>
          <a:prstGeom prst="rect">
            <a:avLst/>
          </a:prstGeom>
          <a:noFill/>
        </p:spPr>
        <p:txBody>
          <a:bodyPr wrap="square" anchor="t">
            <a:spAutoFit/>
          </a:bodyPr>
          <a:lstStyle/>
          <a:p>
            <a:pPr algn="l"/>
            <a:r>
              <a:rPr sz="2000" b="0">
                <a:solidFill>
                  <a:srgbClr val="1F2326"/>
                </a:solidFill>
                <a:latin typeface="Aptos" panose="020B0004020202020204" pitchFamily="34" charset="0"/>
              </a:rPr>
              <a:t>What have I learned about myself, other people and the world?</a:t>
            </a:r>
          </a:p>
        </p:txBody>
      </p:sp>
      <p:sp>
        <p:nvSpPr>
          <p:cNvPr id="8" name="TextBox 7"/>
          <p:cNvSpPr txBox="1"/>
          <p:nvPr/>
        </p:nvSpPr>
        <p:spPr>
          <a:xfrm>
            <a:off x="836341" y="3658931"/>
            <a:ext cx="2423160" cy="400110"/>
          </a:xfrm>
          <a:prstGeom prst="rect">
            <a:avLst/>
          </a:prstGeom>
          <a:noFill/>
        </p:spPr>
        <p:txBody>
          <a:bodyPr wrap="square" anchor="t">
            <a:spAutoFit/>
          </a:bodyPr>
          <a:lstStyle/>
          <a:p>
            <a:pPr algn="l"/>
            <a:r>
              <a:rPr sz="2000" b="1" dirty="0">
                <a:solidFill>
                  <a:srgbClr val="486684"/>
                </a:solidFill>
                <a:latin typeface="Aptos" panose="020B0004020202020204" pitchFamily="34" charset="0"/>
              </a:rPr>
              <a:t>EXPECTATIONS</a:t>
            </a:r>
          </a:p>
        </p:txBody>
      </p:sp>
      <p:sp>
        <p:nvSpPr>
          <p:cNvPr id="9" name="TextBox 8"/>
          <p:cNvSpPr txBox="1"/>
          <p:nvPr/>
        </p:nvSpPr>
        <p:spPr>
          <a:xfrm>
            <a:off x="3154680" y="3658932"/>
            <a:ext cx="7955279" cy="411480"/>
          </a:xfrm>
          <a:prstGeom prst="rect">
            <a:avLst/>
          </a:prstGeom>
          <a:noFill/>
        </p:spPr>
        <p:txBody>
          <a:bodyPr wrap="square" anchor="t">
            <a:spAutoFit/>
          </a:bodyPr>
          <a:lstStyle/>
          <a:p>
            <a:pPr algn="l"/>
            <a:r>
              <a:rPr sz="2000" b="0" dirty="0">
                <a:solidFill>
                  <a:srgbClr val="1F2326"/>
                </a:solidFill>
                <a:latin typeface="Aptos" panose="020B0004020202020204" pitchFamily="34" charset="0"/>
              </a:rPr>
              <a:t>What do I think is going to happen?</a:t>
            </a:r>
          </a:p>
        </p:txBody>
      </p:sp>
      <p:sp>
        <p:nvSpPr>
          <p:cNvPr id="10" name="TextBox 9"/>
          <p:cNvSpPr txBox="1"/>
          <p:nvPr/>
        </p:nvSpPr>
        <p:spPr>
          <a:xfrm>
            <a:off x="836341" y="4408740"/>
            <a:ext cx="2423160" cy="707886"/>
          </a:xfrm>
          <a:prstGeom prst="rect">
            <a:avLst/>
          </a:prstGeom>
          <a:noFill/>
        </p:spPr>
        <p:txBody>
          <a:bodyPr wrap="square" anchor="t">
            <a:spAutoFit/>
          </a:bodyPr>
          <a:lstStyle/>
          <a:p>
            <a:pPr algn="l"/>
            <a:r>
              <a:rPr sz="2000" b="1" dirty="0">
                <a:solidFill>
                  <a:srgbClr val="486684"/>
                </a:solidFill>
                <a:latin typeface="Aptos" panose="020B0004020202020204" pitchFamily="34" charset="0"/>
              </a:rPr>
              <a:t>LEARNED RESPONSES</a:t>
            </a:r>
          </a:p>
        </p:txBody>
      </p:sp>
      <p:sp>
        <p:nvSpPr>
          <p:cNvPr id="11" name="TextBox 10"/>
          <p:cNvSpPr txBox="1"/>
          <p:nvPr/>
        </p:nvSpPr>
        <p:spPr>
          <a:xfrm>
            <a:off x="3154679" y="4524697"/>
            <a:ext cx="7955279" cy="411480"/>
          </a:xfrm>
          <a:prstGeom prst="rect">
            <a:avLst/>
          </a:prstGeom>
          <a:noFill/>
        </p:spPr>
        <p:txBody>
          <a:bodyPr wrap="square" anchor="t">
            <a:spAutoFit/>
          </a:bodyPr>
          <a:lstStyle/>
          <a:p>
            <a:pPr algn="l"/>
            <a:r>
              <a:rPr sz="2000" b="0" dirty="0">
                <a:solidFill>
                  <a:srgbClr val="1F2326"/>
                </a:solidFill>
                <a:latin typeface="Aptos" panose="020B0004020202020204" pitchFamily="34" charset="0"/>
              </a:rPr>
              <a:t>What have I learned to do when this happens?</a:t>
            </a:r>
          </a:p>
        </p:txBody>
      </p:sp>
      <p:sp>
        <p:nvSpPr>
          <p:cNvPr id="12" name="TextBox 11"/>
          <p:cNvSpPr txBox="1"/>
          <p:nvPr/>
        </p:nvSpPr>
        <p:spPr>
          <a:xfrm>
            <a:off x="836341" y="5228022"/>
            <a:ext cx="2423160" cy="400110"/>
          </a:xfrm>
          <a:prstGeom prst="rect">
            <a:avLst/>
          </a:prstGeom>
          <a:noFill/>
        </p:spPr>
        <p:txBody>
          <a:bodyPr wrap="square" anchor="t">
            <a:spAutoFit/>
          </a:bodyPr>
          <a:lstStyle/>
          <a:p>
            <a:pPr algn="l"/>
            <a:r>
              <a:rPr sz="2000" b="1" dirty="0">
                <a:solidFill>
                  <a:srgbClr val="486684"/>
                </a:solidFill>
                <a:latin typeface="Aptos" panose="020B0004020202020204" pitchFamily="34" charset="0"/>
              </a:rPr>
              <a:t>HABITS</a:t>
            </a:r>
          </a:p>
        </p:txBody>
      </p:sp>
      <p:sp>
        <p:nvSpPr>
          <p:cNvPr id="13" name="TextBox 12"/>
          <p:cNvSpPr txBox="1"/>
          <p:nvPr/>
        </p:nvSpPr>
        <p:spPr>
          <a:xfrm>
            <a:off x="3154680" y="5228022"/>
            <a:ext cx="7955279" cy="411480"/>
          </a:xfrm>
          <a:prstGeom prst="rect">
            <a:avLst/>
          </a:prstGeom>
          <a:noFill/>
        </p:spPr>
        <p:txBody>
          <a:bodyPr wrap="square" anchor="t">
            <a:spAutoFit/>
          </a:bodyPr>
          <a:lstStyle/>
          <a:p>
            <a:pPr algn="l"/>
            <a:r>
              <a:rPr sz="2000" b="0" dirty="0">
                <a:solidFill>
                  <a:srgbClr val="1F2326"/>
                </a:solidFill>
                <a:latin typeface="Aptos" panose="020B0004020202020204" pitchFamily="34" charset="0"/>
              </a:rPr>
              <a:t>What have I </a:t>
            </a:r>
            <a:r>
              <a:rPr sz="2000" b="0" dirty="0" err="1">
                <a:solidFill>
                  <a:srgbClr val="1F2326"/>
                </a:solidFill>
                <a:latin typeface="Aptos" panose="020B0004020202020204" pitchFamily="34" charset="0"/>
              </a:rPr>
              <a:t>practised</a:t>
            </a:r>
            <a:r>
              <a:rPr sz="2000" b="0" dirty="0">
                <a:solidFill>
                  <a:srgbClr val="1F2326"/>
                </a:solidFill>
                <a:latin typeface="Aptos" panose="020B0004020202020204" pitchFamily="34" charset="0"/>
              </a:rPr>
              <a:t> so often that it becomes automatic?</a:t>
            </a:r>
          </a:p>
        </p:txBody>
      </p:sp>
      <p:sp>
        <p:nvSpPr>
          <p:cNvPr id="14" name="TextBox 13"/>
          <p:cNvSpPr txBox="1"/>
          <p:nvPr/>
        </p:nvSpPr>
        <p:spPr>
          <a:xfrm>
            <a:off x="731520" y="6172200"/>
            <a:ext cx="10698480" cy="384048"/>
          </a:xfrm>
          <a:prstGeom prst="rect">
            <a:avLst/>
          </a:prstGeom>
          <a:noFill/>
        </p:spPr>
        <p:txBody>
          <a:bodyPr wrap="square" anchor="t">
            <a:spAutoFit/>
          </a:bodyPr>
          <a:lstStyle/>
          <a:p>
            <a:pPr algn="ctr"/>
            <a:r>
              <a:rPr sz="1800" b="1" dirty="0">
                <a:latin typeface="Aptos" panose="020B0004020202020204" pitchFamily="34" charset="0"/>
              </a:rPr>
              <a:t>The Computer is constantly being programmed by experience and practice.</a:t>
            </a:r>
          </a:p>
        </p:txBody>
      </p:sp>
      <p:pic>
        <p:nvPicPr>
          <p:cNvPr id="16" name="Picture 15">
            <a:extLst>
              <a:ext uri="{FF2B5EF4-FFF2-40B4-BE49-F238E27FC236}">
                <a16:creationId xmlns:a16="http://schemas.microsoft.com/office/drawing/2014/main" id="{5FBA16A0-D8B6-25BC-81FB-58F751DA83C4}"/>
              </a:ext>
            </a:extLst>
          </p:cNvPr>
          <p:cNvPicPr>
            <a:picLocks noChangeAspect="1"/>
          </p:cNvPicPr>
          <p:nvPr/>
        </p:nvPicPr>
        <p:blipFill>
          <a:blip r:embed="rId3"/>
          <a:srcRect t="53056" r="63914"/>
          <a:stretch>
            <a:fillRect/>
          </a:stretch>
        </p:blipFill>
        <p:spPr>
          <a:xfrm>
            <a:off x="10068610" y="3532467"/>
            <a:ext cx="1740531" cy="15094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51986" y="1426132"/>
            <a:ext cx="10789920" cy="600164"/>
          </a:xfrm>
          <a:prstGeom prst="rect">
            <a:avLst/>
          </a:prstGeom>
          <a:noFill/>
        </p:spPr>
        <p:txBody>
          <a:bodyPr wrap="square" anchor="t">
            <a:spAutoFit/>
          </a:bodyPr>
          <a:lstStyle/>
          <a:p>
            <a:pPr algn="l"/>
            <a:r>
              <a:rPr sz="3300" b="1" dirty="0">
                <a:solidFill>
                  <a:srgbClr val="1F2326"/>
                </a:solidFill>
                <a:latin typeface="Aptos"/>
              </a:rPr>
              <a:t>Not everything stored is helpful.</a:t>
            </a:r>
          </a:p>
        </p:txBody>
      </p:sp>
      <p:sp>
        <p:nvSpPr>
          <p:cNvPr id="4" name="TextBox 3"/>
          <p:cNvSpPr txBox="1"/>
          <p:nvPr/>
        </p:nvSpPr>
        <p:spPr>
          <a:xfrm>
            <a:off x="850094" y="2103337"/>
            <a:ext cx="4754880" cy="461665"/>
          </a:xfrm>
          <a:prstGeom prst="rect">
            <a:avLst/>
          </a:prstGeom>
          <a:noFill/>
        </p:spPr>
        <p:txBody>
          <a:bodyPr wrap="square" anchor="t">
            <a:spAutoFit/>
          </a:bodyPr>
          <a:lstStyle/>
          <a:p>
            <a:pPr algn="ctr"/>
            <a:r>
              <a:rPr sz="2400" b="1" dirty="0">
                <a:solidFill>
                  <a:srgbClr val="486F57"/>
                </a:solidFill>
                <a:latin typeface="Aptos"/>
              </a:rPr>
              <a:t>HELPFUL</a:t>
            </a:r>
          </a:p>
        </p:txBody>
      </p:sp>
      <p:sp>
        <p:nvSpPr>
          <p:cNvPr id="5" name="TextBox 4"/>
          <p:cNvSpPr txBox="1"/>
          <p:nvPr/>
        </p:nvSpPr>
        <p:spPr>
          <a:xfrm>
            <a:off x="6492240" y="2103337"/>
            <a:ext cx="4754880" cy="461665"/>
          </a:xfrm>
          <a:prstGeom prst="rect">
            <a:avLst/>
          </a:prstGeom>
          <a:noFill/>
        </p:spPr>
        <p:txBody>
          <a:bodyPr wrap="square" anchor="t">
            <a:spAutoFit/>
          </a:bodyPr>
          <a:lstStyle/>
          <a:p>
            <a:pPr algn="ctr"/>
            <a:r>
              <a:rPr sz="2400" b="1" dirty="0">
                <a:solidFill>
                  <a:srgbClr val="AD5D37"/>
                </a:solidFill>
                <a:latin typeface="Aptos"/>
              </a:rPr>
              <a:t>UNHELPFUL</a:t>
            </a:r>
          </a:p>
        </p:txBody>
      </p:sp>
      <p:sp>
        <p:nvSpPr>
          <p:cNvPr id="6" name="TextBox 5"/>
          <p:cNvSpPr txBox="1"/>
          <p:nvPr/>
        </p:nvSpPr>
        <p:spPr>
          <a:xfrm>
            <a:off x="370219" y="2490518"/>
            <a:ext cx="5584531" cy="584775"/>
          </a:xfrm>
          <a:prstGeom prst="rect">
            <a:avLst/>
          </a:prstGeom>
          <a:noFill/>
        </p:spPr>
        <p:txBody>
          <a:bodyPr wrap="square" anchor="t">
            <a:spAutoFit/>
          </a:bodyPr>
          <a:lstStyle/>
          <a:p>
            <a:pPr algn="l"/>
            <a:r>
              <a:rPr sz="3200" b="0" dirty="0">
                <a:solidFill>
                  <a:srgbClr val="1F2326"/>
                </a:solidFill>
                <a:latin typeface="Aptos"/>
              </a:rPr>
              <a:t>“I can ask for help.”</a:t>
            </a:r>
          </a:p>
        </p:txBody>
      </p:sp>
      <p:sp>
        <p:nvSpPr>
          <p:cNvPr id="7" name="TextBox 6"/>
          <p:cNvSpPr txBox="1"/>
          <p:nvPr/>
        </p:nvSpPr>
        <p:spPr>
          <a:xfrm>
            <a:off x="370219" y="3148886"/>
            <a:ext cx="7345508" cy="584775"/>
          </a:xfrm>
          <a:prstGeom prst="rect">
            <a:avLst/>
          </a:prstGeom>
          <a:noFill/>
        </p:spPr>
        <p:txBody>
          <a:bodyPr wrap="square" anchor="t">
            <a:spAutoFit/>
          </a:bodyPr>
          <a:lstStyle/>
          <a:p>
            <a:pPr algn="l"/>
            <a:r>
              <a:rPr sz="3200" b="0" dirty="0">
                <a:solidFill>
                  <a:srgbClr val="1F2326"/>
                </a:solidFill>
                <a:latin typeface="Aptos"/>
              </a:rPr>
              <a:t>“Mistakes are part of learning.”</a:t>
            </a:r>
          </a:p>
        </p:txBody>
      </p:sp>
      <p:sp>
        <p:nvSpPr>
          <p:cNvPr id="8" name="TextBox 7"/>
          <p:cNvSpPr txBox="1"/>
          <p:nvPr/>
        </p:nvSpPr>
        <p:spPr>
          <a:xfrm>
            <a:off x="370219" y="3807254"/>
            <a:ext cx="5584531" cy="584775"/>
          </a:xfrm>
          <a:prstGeom prst="rect">
            <a:avLst/>
          </a:prstGeom>
          <a:noFill/>
        </p:spPr>
        <p:txBody>
          <a:bodyPr wrap="square" anchor="t">
            <a:spAutoFit/>
          </a:bodyPr>
          <a:lstStyle/>
          <a:p>
            <a:pPr algn="l"/>
            <a:r>
              <a:rPr sz="3200" b="0">
                <a:solidFill>
                  <a:srgbClr val="1F2326"/>
                </a:solidFill>
                <a:latin typeface="Aptos"/>
              </a:rPr>
              <a:t>“Adults will help me.”</a:t>
            </a:r>
          </a:p>
        </p:txBody>
      </p:sp>
      <p:sp>
        <p:nvSpPr>
          <p:cNvPr id="9" name="TextBox 8"/>
          <p:cNvSpPr txBox="1"/>
          <p:nvPr/>
        </p:nvSpPr>
        <p:spPr>
          <a:xfrm>
            <a:off x="370219" y="4465622"/>
            <a:ext cx="5584531" cy="584775"/>
          </a:xfrm>
          <a:prstGeom prst="rect">
            <a:avLst/>
          </a:prstGeom>
          <a:noFill/>
        </p:spPr>
        <p:txBody>
          <a:bodyPr wrap="square" anchor="t">
            <a:spAutoFit/>
          </a:bodyPr>
          <a:lstStyle/>
          <a:p>
            <a:pPr algn="l"/>
            <a:r>
              <a:rPr sz="3200" b="0">
                <a:solidFill>
                  <a:srgbClr val="1F2326"/>
                </a:solidFill>
                <a:latin typeface="Aptos"/>
              </a:rPr>
              <a:t>“I can recover.”</a:t>
            </a:r>
          </a:p>
        </p:txBody>
      </p:sp>
      <p:sp>
        <p:nvSpPr>
          <p:cNvPr id="10" name="TextBox 9"/>
          <p:cNvSpPr txBox="1"/>
          <p:nvPr/>
        </p:nvSpPr>
        <p:spPr>
          <a:xfrm>
            <a:off x="370219" y="5123990"/>
            <a:ext cx="5584531" cy="1077218"/>
          </a:xfrm>
          <a:prstGeom prst="rect">
            <a:avLst/>
          </a:prstGeom>
          <a:noFill/>
        </p:spPr>
        <p:txBody>
          <a:bodyPr wrap="square" anchor="t">
            <a:spAutoFit/>
          </a:bodyPr>
          <a:lstStyle/>
          <a:p>
            <a:pPr algn="l"/>
            <a:r>
              <a:rPr sz="3200" b="0">
                <a:solidFill>
                  <a:srgbClr val="1F2326"/>
                </a:solidFill>
                <a:latin typeface="Aptos"/>
              </a:rPr>
              <a:t>“I know what to do when I'm frustrated.”</a:t>
            </a:r>
          </a:p>
        </p:txBody>
      </p:sp>
      <p:sp>
        <p:nvSpPr>
          <p:cNvPr id="11" name="TextBox 10"/>
          <p:cNvSpPr txBox="1"/>
          <p:nvPr/>
        </p:nvSpPr>
        <p:spPr>
          <a:xfrm>
            <a:off x="6084850" y="2442123"/>
            <a:ext cx="4480560" cy="584775"/>
          </a:xfrm>
          <a:prstGeom prst="rect">
            <a:avLst/>
          </a:prstGeom>
          <a:noFill/>
        </p:spPr>
        <p:txBody>
          <a:bodyPr wrap="square" anchor="t">
            <a:spAutoFit/>
          </a:bodyPr>
          <a:lstStyle/>
          <a:p>
            <a:pPr algn="l"/>
            <a:r>
              <a:rPr sz="3200" b="0" dirty="0">
                <a:solidFill>
                  <a:srgbClr val="1F2326"/>
                </a:solidFill>
                <a:latin typeface="Aptos"/>
              </a:rPr>
              <a:t>“I'm rubbish at this.”</a:t>
            </a:r>
          </a:p>
        </p:txBody>
      </p:sp>
      <p:sp>
        <p:nvSpPr>
          <p:cNvPr id="12" name="TextBox 11"/>
          <p:cNvSpPr txBox="1"/>
          <p:nvPr/>
        </p:nvSpPr>
        <p:spPr>
          <a:xfrm>
            <a:off x="6084850" y="2977380"/>
            <a:ext cx="6448750" cy="584775"/>
          </a:xfrm>
          <a:prstGeom prst="rect">
            <a:avLst/>
          </a:prstGeom>
          <a:noFill/>
        </p:spPr>
        <p:txBody>
          <a:bodyPr wrap="square" anchor="t">
            <a:spAutoFit/>
          </a:bodyPr>
          <a:lstStyle/>
          <a:p>
            <a:pPr algn="l"/>
            <a:r>
              <a:rPr sz="3200" b="0" dirty="0">
                <a:solidFill>
                  <a:srgbClr val="1F2326"/>
                </a:solidFill>
                <a:latin typeface="Aptos"/>
              </a:rPr>
              <a:t>“Getting it wrong is embarrassing.”</a:t>
            </a:r>
          </a:p>
        </p:txBody>
      </p:sp>
      <p:sp>
        <p:nvSpPr>
          <p:cNvPr id="13" name="TextBox 12"/>
          <p:cNvSpPr txBox="1"/>
          <p:nvPr/>
        </p:nvSpPr>
        <p:spPr>
          <a:xfrm>
            <a:off x="6084850" y="3512637"/>
            <a:ext cx="5021394" cy="584775"/>
          </a:xfrm>
          <a:prstGeom prst="rect">
            <a:avLst/>
          </a:prstGeom>
          <a:noFill/>
        </p:spPr>
        <p:txBody>
          <a:bodyPr wrap="square" anchor="t">
            <a:spAutoFit/>
          </a:bodyPr>
          <a:lstStyle/>
          <a:p>
            <a:pPr algn="l"/>
            <a:r>
              <a:rPr sz="3200" b="0" dirty="0">
                <a:solidFill>
                  <a:srgbClr val="1F2326"/>
                </a:solidFill>
                <a:latin typeface="Aptos"/>
              </a:rPr>
              <a:t>“Adults always tell me off.”</a:t>
            </a:r>
          </a:p>
        </p:txBody>
      </p:sp>
      <p:sp>
        <p:nvSpPr>
          <p:cNvPr id="14" name="TextBox 13"/>
          <p:cNvSpPr txBox="1"/>
          <p:nvPr/>
        </p:nvSpPr>
        <p:spPr>
          <a:xfrm>
            <a:off x="6084850" y="4047894"/>
            <a:ext cx="5471160" cy="1077218"/>
          </a:xfrm>
          <a:prstGeom prst="rect">
            <a:avLst/>
          </a:prstGeom>
          <a:noFill/>
        </p:spPr>
        <p:txBody>
          <a:bodyPr wrap="square" anchor="t">
            <a:spAutoFit/>
          </a:bodyPr>
          <a:lstStyle/>
          <a:p>
            <a:pPr algn="l"/>
            <a:r>
              <a:rPr sz="3200" b="0" dirty="0">
                <a:solidFill>
                  <a:srgbClr val="1F2326"/>
                </a:solidFill>
                <a:latin typeface="Aptos"/>
              </a:rPr>
              <a:t>“Once it's gone wrong, it's ruined.”</a:t>
            </a:r>
          </a:p>
        </p:txBody>
      </p:sp>
      <p:sp>
        <p:nvSpPr>
          <p:cNvPr id="15" name="TextBox 14"/>
          <p:cNvSpPr txBox="1"/>
          <p:nvPr/>
        </p:nvSpPr>
        <p:spPr>
          <a:xfrm>
            <a:off x="6084849" y="5075595"/>
            <a:ext cx="5070461" cy="584775"/>
          </a:xfrm>
          <a:prstGeom prst="rect">
            <a:avLst/>
          </a:prstGeom>
          <a:noFill/>
        </p:spPr>
        <p:txBody>
          <a:bodyPr wrap="square" anchor="t">
            <a:spAutoFit/>
          </a:bodyPr>
          <a:lstStyle/>
          <a:p>
            <a:pPr algn="l"/>
            <a:r>
              <a:rPr sz="3200" b="0" dirty="0">
                <a:solidFill>
                  <a:srgbClr val="1F2326"/>
                </a:solidFill>
                <a:latin typeface="Aptos"/>
              </a:rPr>
              <a:t>“When I'm angry, I shout.”</a:t>
            </a:r>
          </a:p>
        </p:txBody>
      </p:sp>
      <p:sp>
        <p:nvSpPr>
          <p:cNvPr id="16" name="TextBox 15"/>
          <p:cNvSpPr txBox="1"/>
          <p:nvPr/>
        </p:nvSpPr>
        <p:spPr>
          <a:xfrm>
            <a:off x="731520" y="6172200"/>
            <a:ext cx="10698480" cy="584775"/>
          </a:xfrm>
          <a:prstGeom prst="rect">
            <a:avLst/>
          </a:prstGeom>
          <a:noFill/>
        </p:spPr>
        <p:txBody>
          <a:bodyPr wrap="square" anchor="t">
            <a:spAutoFit/>
          </a:bodyPr>
          <a:lstStyle/>
          <a:p>
            <a:pPr algn="ctr"/>
            <a:r>
              <a:rPr sz="3200" b="1">
                <a:solidFill>
                  <a:srgbClr val="486684"/>
                </a:solidFill>
                <a:latin typeface="Aptos"/>
              </a:rPr>
              <a:t>But what's stored isn't fixed.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91736" y="2289345"/>
            <a:ext cx="10332720" cy="914400"/>
          </a:xfrm>
          <a:prstGeom prst="rect">
            <a:avLst/>
          </a:prstGeom>
          <a:noFill/>
        </p:spPr>
        <p:txBody>
          <a:bodyPr wrap="square" anchor="t">
            <a:spAutoFit/>
          </a:bodyPr>
          <a:lstStyle/>
          <a:p>
            <a:pPr algn="ctr"/>
            <a:r>
              <a:rPr sz="4200" b="1" dirty="0">
                <a:solidFill>
                  <a:srgbClr val="1F2326"/>
                </a:solidFill>
                <a:latin typeface="Aptos"/>
              </a:rPr>
              <a:t>“Can I have a word?”</a:t>
            </a:r>
          </a:p>
        </p:txBody>
      </p:sp>
      <p:sp>
        <p:nvSpPr>
          <p:cNvPr id="4" name="TextBox 3"/>
          <p:cNvSpPr txBox="1"/>
          <p:nvPr/>
        </p:nvSpPr>
        <p:spPr>
          <a:xfrm>
            <a:off x="1828800" y="3794760"/>
            <a:ext cx="8503920" cy="640080"/>
          </a:xfrm>
          <a:prstGeom prst="rect">
            <a:avLst/>
          </a:prstGeom>
          <a:noFill/>
        </p:spPr>
        <p:txBody>
          <a:bodyPr wrap="square" anchor="t">
            <a:spAutoFit/>
          </a:bodyPr>
          <a:lstStyle/>
          <a:p>
            <a:pPr algn="ctr"/>
            <a:r>
              <a:rPr sz="2500" b="1">
                <a:solidFill>
                  <a:srgbClr val="486684"/>
                </a:solidFill>
                <a:latin typeface="Aptos"/>
              </a:rPr>
              <a:t>What's just happened in your head?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1897936"/>
            <a:ext cx="10789920" cy="569387"/>
          </a:xfrm>
          <a:prstGeom prst="rect">
            <a:avLst/>
          </a:prstGeom>
          <a:noFill/>
        </p:spPr>
        <p:txBody>
          <a:bodyPr wrap="square" anchor="t">
            <a:spAutoFit/>
          </a:bodyPr>
          <a:lstStyle/>
          <a:p>
            <a:pPr algn="l"/>
            <a:r>
              <a:rPr sz="3100" b="1" dirty="0">
                <a:solidFill>
                  <a:srgbClr val="1F2326"/>
                </a:solidFill>
                <a:latin typeface="Aptos"/>
              </a:rPr>
              <a:t>Same words. Different Computers</a:t>
            </a:r>
            <a:r>
              <a:rPr lang="en-GB" sz="3100" b="1" dirty="0">
                <a:solidFill>
                  <a:srgbClr val="1F2326"/>
                </a:solidFill>
                <a:latin typeface="Aptos"/>
              </a:rPr>
              <a:t> &amp; Chimps</a:t>
            </a:r>
            <a:endParaRPr sz="3100" b="1" dirty="0">
              <a:solidFill>
                <a:srgbClr val="1F2326"/>
              </a:solidFill>
              <a:latin typeface="Aptos"/>
            </a:endParaRPr>
          </a:p>
        </p:txBody>
      </p:sp>
      <p:sp>
        <p:nvSpPr>
          <p:cNvPr id="4" name="TextBox 3"/>
          <p:cNvSpPr txBox="1"/>
          <p:nvPr/>
        </p:nvSpPr>
        <p:spPr>
          <a:xfrm>
            <a:off x="3794760" y="2703612"/>
            <a:ext cx="4572000" cy="502920"/>
          </a:xfrm>
          <a:prstGeom prst="rect">
            <a:avLst/>
          </a:prstGeom>
          <a:noFill/>
        </p:spPr>
        <p:txBody>
          <a:bodyPr wrap="square" anchor="t">
            <a:spAutoFit/>
          </a:bodyPr>
          <a:lstStyle/>
          <a:p>
            <a:pPr algn="ctr"/>
            <a:r>
              <a:rPr sz="2600" b="1" dirty="0">
                <a:solidFill>
                  <a:srgbClr val="486684"/>
                </a:solidFill>
                <a:latin typeface="Aptos"/>
              </a:rPr>
              <a:t>“Can I have a word?”</a:t>
            </a:r>
          </a:p>
        </p:txBody>
      </p:sp>
      <p:sp>
        <p:nvSpPr>
          <p:cNvPr id="5" name="TextBox 4"/>
          <p:cNvSpPr txBox="1"/>
          <p:nvPr/>
        </p:nvSpPr>
        <p:spPr>
          <a:xfrm>
            <a:off x="914400" y="3646448"/>
            <a:ext cx="3200400" cy="731520"/>
          </a:xfrm>
          <a:prstGeom prst="rect">
            <a:avLst/>
          </a:prstGeom>
          <a:noFill/>
        </p:spPr>
        <p:txBody>
          <a:bodyPr wrap="square" anchor="t">
            <a:spAutoFit/>
          </a:bodyPr>
          <a:lstStyle/>
          <a:p>
            <a:pPr algn="ctr"/>
            <a:r>
              <a:rPr sz="2000" b="1">
                <a:solidFill>
                  <a:srgbClr val="1F2326"/>
                </a:solidFill>
                <a:latin typeface="Aptos"/>
              </a:rPr>
              <a:t>“What have I done?”</a:t>
            </a:r>
          </a:p>
        </p:txBody>
      </p:sp>
      <p:sp>
        <p:nvSpPr>
          <p:cNvPr id="6" name="TextBox 5"/>
          <p:cNvSpPr txBox="1"/>
          <p:nvPr/>
        </p:nvSpPr>
        <p:spPr>
          <a:xfrm>
            <a:off x="4389120" y="3600728"/>
            <a:ext cx="3200400" cy="731520"/>
          </a:xfrm>
          <a:prstGeom prst="rect">
            <a:avLst/>
          </a:prstGeom>
          <a:noFill/>
        </p:spPr>
        <p:txBody>
          <a:bodyPr wrap="square" anchor="t">
            <a:spAutoFit/>
          </a:bodyPr>
          <a:lstStyle/>
          <a:p>
            <a:pPr algn="ctr"/>
            <a:r>
              <a:rPr sz="2000" b="0">
                <a:solidFill>
                  <a:srgbClr val="1F2326"/>
                </a:solidFill>
                <a:latin typeface="Aptos"/>
              </a:rPr>
              <a:t>“I'm in trouble.”</a:t>
            </a:r>
          </a:p>
        </p:txBody>
      </p:sp>
      <p:sp>
        <p:nvSpPr>
          <p:cNvPr id="7" name="TextBox 6"/>
          <p:cNvSpPr txBox="1"/>
          <p:nvPr/>
        </p:nvSpPr>
        <p:spPr>
          <a:xfrm>
            <a:off x="7863840" y="3646448"/>
            <a:ext cx="3200400" cy="731520"/>
          </a:xfrm>
          <a:prstGeom prst="rect">
            <a:avLst/>
          </a:prstGeom>
          <a:noFill/>
        </p:spPr>
        <p:txBody>
          <a:bodyPr wrap="square" anchor="t">
            <a:spAutoFit/>
          </a:bodyPr>
          <a:lstStyle/>
          <a:p>
            <a:pPr algn="ctr"/>
            <a:r>
              <a:rPr sz="2000" b="0">
                <a:solidFill>
                  <a:srgbClr val="1F2326"/>
                </a:solidFill>
                <a:latin typeface="Aptos"/>
              </a:rPr>
              <a:t>“I wonder what they want?”</a:t>
            </a:r>
          </a:p>
        </p:txBody>
      </p:sp>
      <p:sp>
        <p:nvSpPr>
          <p:cNvPr id="8" name="TextBox 7"/>
          <p:cNvSpPr txBox="1"/>
          <p:nvPr/>
        </p:nvSpPr>
        <p:spPr>
          <a:xfrm>
            <a:off x="1234440" y="5109487"/>
            <a:ext cx="3200400" cy="731520"/>
          </a:xfrm>
          <a:prstGeom prst="rect">
            <a:avLst/>
          </a:prstGeom>
          <a:noFill/>
        </p:spPr>
        <p:txBody>
          <a:bodyPr wrap="square" anchor="t">
            <a:spAutoFit/>
          </a:bodyPr>
          <a:lstStyle/>
          <a:p>
            <a:pPr algn="ctr"/>
            <a:r>
              <a:rPr sz="2000" b="1">
                <a:solidFill>
                  <a:srgbClr val="1F2326"/>
                </a:solidFill>
                <a:latin typeface="Aptos"/>
              </a:rPr>
              <a:t>“This won't be good.”</a:t>
            </a:r>
          </a:p>
        </p:txBody>
      </p:sp>
      <p:sp>
        <p:nvSpPr>
          <p:cNvPr id="9" name="TextBox 8"/>
          <p:cNvSpPr txBox="1"/>
          <p:nvPr/>
        </p:nvSpPr>
        <p:spPr>
          <a:xfrm>
            <a:off x="4343400" y="5155208"/>
            <a:ext cx="3200400" cy="731520"/>
          </a:xfrm>
          <a:prstGeom prst="rect">
            <a:avLst/>
          </a:prstGeom>
          <a:noFill/>
        </p:spPr>
        <p:txBody>
          <a:bodyPr wrap="square" anchor="t">
            <a:spAutoFit/>
          </a:bodyPr>
          <a:lstStyle/>
          <a:p>
            <a:pPr algn="ctr"/>
            <a:r>
              <a:rPr sz="2000" b="0">
                <a:solidFill>
                  <a:srgbClr val="1F2326"/>
                </a:solidFill>
                <a:latin typeface="Aptos"/>
              </a:rPr>
              <a:t>“Maybe they need my help.”</a:t>
            </a:r>
          </a:p>
        </p:txBody>
      </p:sp>
      <p:sp>
        <p:nvSpPr>
          <p:cNvPr id="10" name="TextBox 9"/>
          <p:cNvSpPr txBox="1"/>
          <p:nvPr/>
        </p:nvSpPr>
        <p:spPr>
          <a:xfrm>
            <a:off x="7635240" y="5063768"/>
            <a:ext cx="3200400" cy="731520"/>
          </a:xfrm>
          <a:prstGeom prst="rect">
            <a:avLst/>
          </a:prstGeom>
          <a:noFill/>
        </p:spPr>
        <p:txBody>
          <a:bodyPr wrap="square" anchor="t">
            <a:spAutoFit/>
          </a:bodyPr>
          <a:lstStyle/>
          <a:p>
            <a:pPr algn="ctr"/>
            <a:r>
              <a:rPr sz="2000" b="0">
                <a:solidFill>
                  <a:srgbClr val="1F2326"/>
                </a:solidFill>
                <a:latin typeface="Aptos"/>
              </a:rPr>
              <a:t>“Great — perhaps it's about that idea.”</a:t>
            </a:r>
          </a:p>
        </p:txBody>
      </p:sp>
      <p:sp>
        <p:nvSpPr>
          <p:cNvPr id="11" name="TextBox 10"/>
          <p:cNvSpPr txBox="1"/>
          <p:nvPr/>
        </p:nvSpPr>
        <p:spPr>
          <a:xfrm>
            <a:off x="731520" y="6172200"/>
            <a:ext cx="10698480" cy="384048"/>
          </a:xfrm>
          <a:prstGeom prst="rect">
            <a:avLst/>
          </a:prstGeom>
          <a:noFill/>
        </p:spPr>
        <p:txBody>
          <a:bodyPr wrap="square" anchor="t">
            <a:spAutoFit/>
          </a:bodyPr>
          <a:lstStyle/>
          <a:p>
            <a:pPr algn="ctr"/>
            <a:r>
              <a:rPr sz="1800" b="1">
                <a:solidFill>
                  <a:srgbClr val="486684"/>
                </a:solidFill>
                <a:latin typeface="Aptos"/>
              </a:rPr>
              <a:t>Nothing has happened yet — but something stored may already be influencing the response.</a:t>
            </a:r>
          </a:p>
        </p:txBody>
      </p:sp>
      <p:pic>
        <p:nvPicPr>
          <p:cNvPr id="13" name="Picture 12">
            <a:extLst>
              <a:ext uri="{FF2B5EF4-FFF2-40B4-BE49-F238E27FC236}">
                <a16:creationId xmlns:a16="http://schemas.microsoft.com/office/drawing/2014/main" id="{09D05C38-678D-3FCE-8DF2-F32CAB67F205}"/>
              </a:ext>
            </a:extLst>
          </p:cNvPr>
          <p:cNvPicPr>
            <a:picLocks noChangeAspect="1"/>
          </p:cNvPicPr>
          <p:nvPr/>
        </p:nvPicPr>
        <p:blipFill>
          <a:blip r:embed="rId3"/>
          <a:srcRect t="53056" r="63914"/>
          <a:stretch>
            <a:fillRect/>
          </a:stretch>
        </p:blipFill>
        <p:spPr>
          <a:xfrm>
            <a:off x="9187664" y="1802036"/>
            <a:ext cx="2242336" cy="1944667"/>
          </a:xfrm>
          <a:prstGeom prst="rect">
            <a:avLst/>
          </a:prstGeom>
        </p:spPr>
      </p:pic>
      <p:pic>
        <p:nvPicPr>
          <p:cNvPr id="15" name="Picture 14">
            <a:extLst>
              <a:ext uri="{FF2B5EF4-FFF2-40B4-BE49-F238E27FC236}">
                <a16:creationId xmlns:a16="http://schemas.microsoft.com/office/drawing/2014/main" id="{DE9D5E7C-8F37-2ADE-6B7B-207CAA82926A}"/>
              </a:ext>
            </a:extLst>
          </p:cNvPr>
          <p:cNvPicPr>
            <a:picLocks noChangeAspect="1"/>
          </p:cNvPicPr>
          <p:nvPr/>
        </p:nvPicPr>
        <p:blipFill>
          <a:blip r:embed="rId4"/>
          <a:srcRect/>
          <a:stretch>
            <a:fillRect/>
          </a:stretch>
        </p:blipFill>
        <p:spPr>
          <a:xfrm flipH="1">
            <a:off x="-452412" y="3799000"/>
            <a:ext cx="2367863" cy="218474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789547"/>
            <a:ext cx="10789920" cy="640080"/>
          </a:xfrm>
          <a:prstGeom prst="rect">
            <a:avLst/>
          </a:prstGeom>
          <a:noFill/>
        </p:spPr>
        <p:txBody>
          <a:bodyPr wrap="square" anchor="t">
            <a:spAutoFit/>
          </a:bodyPr>
          <a:lstStyle/>
          <a:p>
            <a:pPr algn="l"/>
            <a:r>
              <a:rPr sz="3100" b="1" dirty="0">
                <a:solidFill>
                  <a:srgbClr val="1F2326"/>
                </a:solidFill>
                <a:latin typeface="Aptos"/>
              </a:rPr>
              <a:t>Now imagine you're 8.</a:t>
            </a:r>
          </a:p>
        </p:txBody>
      </p:sp>
      <p:sp>
        <p:nvSpPr>
          <p:cNvPr id="4" name="TextBox 3"/>
          <p:cNvSpPr txBox="1"/>
          <p:nvPr/>
        </p:nvSpPr>
        <p:spPr>
          <a:xfrm>
            <a:off x="2743200" y="2498989"/>
            <a:ext cx="6675120" cy="502920"/>
          </a:xfrm>
          <a:prstGeom prst="rect">
            <a:avLst/>
          </a:prstGeom>
          <a:noFill/>
        </p:spPr>
        <p:txBody>
          <a:bodyPr wrap="square" anchor="t">
            <a:spAutoFit/>
          </a:bodyPr>
          <a:lstStyle/>
          <a:p>
            <a:pPr algn="ctr"/>
            <a:r>
              <a:rPr sz="2500" b="1" dirty="0">
                <a:solidFill>
                  <a:srgbClr val="486684"/>
                </a:solidFill>
                <a:latin typeface="Aptos"/>
              </a:rPr>
              <a:t>“We're doing some independent writing.”</a:t>
            </a:r>
          </a:p>
        </p:txBody>
      </p:sp>
      <p:sp>
        <p:nvSpPr>
          <p:cNvPr id="5" name="TextBox 4"/>
          <p:cNvSpPr txBox="1"/>
          <p:nvPr/>
        </p:nvSpPr>
        <p:spPr>
          <a:xfrm>
            <a:off x="1005840" y="3321949"/>
            <a:ext cx="4572000" cy="502920"/>
          </a:xfrm>
          <a:prstGeom prst="rect">
            <a:avLst/>
          </a:prstGeom>
          <a:noFill/>
        </p:spPr>
        <p:txBody>
          <a:bodyPr wrap="square" anchor="t">
            <a:spAutoFit/>
          </a:bodyPr>
          <a:lstStyle/>
          <a:p>
            <a:pPr algn="l"/>
            <a:r>
              <a:rPr sz="2000" b="0">
                <a:solidFill>
                  <a:srgbClr val="1F2326"/>
                </a:solidFill>
                <a:latin typeface="Aptos"/>
              </a:rPr>
              <a:t>“I always get this wrong.”</a:t>
            </a:r>
          </a:p>
        </p:txBody>
      </p:sp>
      <p:sp>
        <p:nvSpPr>
          <p:cNvPr id="6" name="TextBox 5"/>
          <p:cNvSpPr txBox="1"/>
          <p:nvPr/>
        </p:nvSpPr>
        <p:spPr>
          <a:xfrm>
            <a:off x="1005840" y="4035181"/>
            <a:ext cx="4572000" cy="502920"/>
          </a:xfrm>
          <a:prstGeom prst="rect">
            <a:avLst/>
          </a:prstGeom>
          <a:noFill/>
        </p:spPr>
        <p:txBody>
          <a:bodyPr wrap="square" anchor="t">
            <a:spAutoFit/>
          </a:bodyPr>
          <a:lstStyle/>
          <a:p>
            <a:pPr algn="l"/>
            <a:r>
              <a:rPr sz="2000" b="0">
                <a:solidFill>
                  <a:srgbClr val="1F2326"/>
                </a:solidFill>
                <a:latin typeface="Aptos"/>
              </a:rPr>
              <a:t>“Everyone else finishes before me.”</a:t>
            </a:r>
          </a:p>
        </p:txBody>
      </p:sp>
      <p:sp>
        <p:nvSpPr>
          <p:cNvPr id="7" name="TextBox 6"/>
          <p:cNvSpPr txBox="1"/>
          <p:nvPr/>
        </p:nvSpPr>
        <p:spPr>
          <a:xfrm>
            <a:off x="1005840" y="4748413"/>
            <a:ext cx="4572000" cy="502920"/>
          </a:xfrm>
          <a:prstGeom prst="rect">
            <a:avLst/>
          </a:prstGeom>
          <a:noFill/>
        </p:spPr>
        <p:txBody>
          <a:bodyPr wrap="square" anchor="t">
            <a:spAutoFit/>
          </a:bodyPr>
          <a:lstStyle/>
          <a:p>
            <a:pPr algn="l"/>
            <a:r>
              <a:rPr sz="2000" b="0">
                <a:solidFill>
                  <a:srgbClr val="1F2326"/>
                </a:solidFill>
                <a:latin typeface="Aptos"/>
              </a:rPr>
              <a:t>“People notice when I get it wrong.”</a:t>
            </a:r>
          </a:p>
        </p:txBody>
      </p:sp>
      <p:sp>
        <p:nvSpPr>
          <p:cNvPr id="8" name="TextBox 7"/>
          <p:cNvSpPr txBox="1"/>
          <p:nvPr/>
        </p:nvSpPr>
        <p:spPr>
          <a:xfrm>
            <a:off x="1005840" y="5461645"/>
            <a:ext cx="4572000" cy="502920"/>
          </a:xfrm>
          <a:prstGeom prst="rect">
            <a:avLst/>
          </a:prstGeom>
          <a:noFill/>
        </p:spPr>
        <p:txBody>
          <a:bodyPr wrap="square" anchor="t">
            <a:spAutoFit/>
          </a:bodyPr>
          <a:lstStyle/>
          <a:p>
            <a:pPr algn="l"/>
            <a:r>
              <a:rPr sz="2000" b="0">
                <a:solidFill>
                  <a:srgbClr val="1F2326"/>
                </a:solidFill>
                <a:latin typeface="Aptos"/>
              </a:rPr>
              <a:t>“I need to get out of this.”</a:t>
            </a:r>
          </a:p>
        </p:txBody>
      </p:sp>
      <p:sp>
        <p:nvSpPr>
          <p:cNvPr id="9" name="TextBox 8"/>
          <p:cNvSpPr txBox="1"/>
          <p:nvPr/>
        </p:nvSpPr>
        <p:spPr>
          <a:xfrm>
            <a:off x="6492240" y="3321949"/>
            <a:ext cx="4572000" cy="502920"/>
          </a:xfrm>
          <a:prstGeom prst="rect">
            <a:avLst/>
          </a:prstGeom>
          <a:noFill/>
        </p:spPr>
        <p:txBody>
          <a:bodyPr wrap="square" anchor="t">
            <a:spAutoFit/>
          </a:bodyPr>
          <a:lstStyle/>
          <a:p>
            <a:pPr algn="l"/>
            <a:r>
              <a:rPr sz="2000" b="0">
                <a:solidFill>
                  <a:srgbClr val="1F2326"/>
                </a:solidFill>
                <a:latin typeface="Aptos"/>
              </a:rPr>
              <a:t>“I can do this.”</a:t>
            </a:r>
          </a:p>
        </p:txBody>
      </p:sp>
      <p:sp>
        <p:nvSpPr>
          <p:cNvPr id="10" name="TextBox 9"/>
          <p:cNvSpPr txBox="1"/>
          <p:nvPr/>
        </p:nvSpPr>
        <p:spPr>
          <a:xfrm>
            <a:off x="6492240" y="4035181"/>
            <a:ext cx="4572000" cy="502920"/>
          </a:xfrm>
          <a:prstGeom prst="rect">
            <a:avLst/>
          </a:prstGeom>
          <a:noFill/>
        </p:spPr>
        <p:txBody>
          <a:bodyPr wrap="square" anchor="t">
            <a:spAutoFit/>
          </a:bodyPr>
          <a:lstStyle/>
          <a:p>
            <a:pPr algn="l"/>
            <a:r>
              <a:rPr sz="2000" b="0">
                <a:solidFill>
                  <a:srgbClr val="1F2326"/>
                </a:solidFill>
                <a:latin typeface="Aptos"/>
              </a:rPr>
              <a:t>“I can ask for help.”</a:t>
            </a:r>
          </a:p>
        </p:txBody>
      </p:sp>
      <p:sp>
        <p:nvSpPr>
          <p:cNvPr id="11" name="TextBox 10"/>
          <p:cNvSpPr txBox="1"/>
          <p:nvPr/>
        </p:nvSpPr>
        <p:spPr>
          <a:xfrm>
            <a:off x="6492240" y="4748413"/>
            <a:ext cx="4572000" cy="502920"/>
          </a:xfrm>
          <a:prstGeom prst="rect">
            <a:avLst/>
          </a:prstGeom>
          <a:noFill/>
        </p:spPr>
        <p:txBody>
          <a:bodyPr wrap="square" anchor="t">
            <a:spAutoFit/>
          </a:bodyPr>
          <a:lstStyle/>
          <a:p>
            <a:pPr algn="l"/>
            <a:r>
              <a:rPr sz="2000" b="0">
                <a:solidFill>
                  <a:srgbClr val="1F2326"/>
                </a:solidFill>
                <a:latin typeface="Aptos"/>
              </a:rPr>
              <a:t>“Mistakes are okay.”</a:t>
            </a:r>
          </a:p>
        </p:txBody>
      </p:sp>
      <p:sp>
        <p:nvSpPr>
          <p:cNvPr id="12" name="TextBox 11"/>
          <p:cNvSpPr txBox="1"/>
          <p:nvPr/>
        </p:nvSpPr>
        <p:spPr>
          <a:xfrm>
            <a:off x="6492240" y="5461645"/>
            <a:ext cx="4572000" cy="502920"/>
          </a:xfrm>
          <a:prstGeom prst="rect">
            <a:avLst/>
          </a:prstGeom>
          <a:noFill/>
        </p:spPr>
        <p:txBody>
          <a:bodyPr wrap="square" anchor="t">
            <a:spAutoFit/>
          </a:bodyPr>
          <a:lstStyle/>
          <a:p>
            <a:pPr algn="l"/>
            <a:r>
              <a:rPr sz="2000" b="0">
                <a:solidFill>
                  <a:srgbClr val="1F2326"/>
                </a:solidFill>
                <a:latin typeface="Aptos"/>
              </a:rPr>
              <a:t>“My teacher will help me.”</a:t>
            </a:r>
          </a:p>
        </p:txBody>
      </p:sp>
      <p:sp>
        <p:nvSpPr>
          <p:cNvPr id="13" name="TextBox 12"/>
          <p:cNvSpPr txBox="1"/>
          <p:nvPr/>
        </p:nvSpPr>
        <p:spPr>
          <a:xfrm>
            <a:off x="731520" y="6172200"/>
            <a:ext cx="10698480" cy="384048"/>
          </a:xfrm>
          <a:prstGeom prst="rect">
            <a:avLst/>
          </a:prstGeom>
          <a:noFill/>
        </p:spPr>
        <p:txBody>
          <a:bodyPr wrap="square" anchor="t">
            <a:spAutoFit/>
          </a:bodyPr>
          <a:lstStyle/>
          <a:p>
            <a:pPr algn="ctr"/>
            <a:r>
              <a:rPr sz="1800" b="1">
                <a:solidFill>
                  <a:srgbClr val="486684"/>
                </a:solidFill>
                <a:latin typeface="Aptos"/>
              </a:rPr>
              <a:t>Same instruction. Different stored learning.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1897380"/>
            <a:ext cx="10332720" cy="777240"/>
          </a:xfrm>
          <a:prstGeom prst="rect">
            <a:avLst/>
          </a:prstGeom>
          <a:noFill/>
        </p:spPr>
        <p:txBody>
          <a:bodyPr wrap="square" anchor="t">
            <a:spAutoFit/>
          </a:bodyPr>
          <a:lstStyle/>
          <a:p>
            <a:pPr algn="ctr"/>
            <a:r>
              <a:rPr sz="3600" b="1" dirty="0">
                <a:solidFill>
                  <a:srgbClr val="1F2326"/>
                </a:solidFill>
                <a:latin typeface="Aptos"/>
              </a:rPr>
              <a:t>The Computer can be reprogrammed.</a:t>
            </a:r>
          </a:p>
        </p:txBody>
      </p:sp>
      <p:sp>
        <p:nvSpPr>
          <p:cNvPr id="4" name="TextBox 3"/>
          <p:cNvSpPr txBox="1"/>
          <p:nvPr/>
        </p:nvSpPr>
        <p:spPr>
          <a:xfrm>
            <a:off x="1371600" y="2788920"/>
            <a:ext cx="9418320" cy="548640"/>
          </a:xfrm>
          <a:prstGeom prst="rect">
            <a:avLst/>
          </a:prstGeom>
          <a:noFill/>
        </p:spPr>
        <p:txBody>
          <a:bodyPr wrap="square" anchor="t">
            <a:spAutoFit/>
          </a:bodyPr>
          <a:lstStyle/>
          <a:p>
            <a:pPr algn="ctr"/>
            <a:r>
              <a:rPr sz="2300" b="1">
                <a:solidFill>
                  <a:srgbClr val="5C6063"/>
                </a:solidFill>
                <a:latin typeface="Aptos"/>
              </a:rPr>
              <a:t>Not simply by telling a child to think differently.</a:t>
            </a:r>
          </a:p>
        </p:txBody>
      </p:sp>
      <p:sp>
        <p:nvSpPr>
          <p:cNvPr id="5" name="TextBox 4"/>
          <p:cNvSpPr txBox="1"/>
          <p:nvPr/>
        </p:nvSpPr>
        <p:spPr>
          <a:xfrm>
            <a:off x="1828800" y="3349824"/>
            <a:ext cx="3749039" cy="640080"/>
          </a:xfrm>
          <a:prstGeom prst="rect">
            <a:avLst/>
          </a:prstGeom>
          <a:noFill/>
        </p:spPr>
        <p:txBody>
          <a:bodyPr wrap="square" anchor="t">
            <a:spAutoFit/>
          </a:bodyPr>
          <a:lstStyle/>
          <a:p>
            <a:pPr algn="ctr"/>
            <a:r>
              <a:rPr sz="2300" b="1" dirty="0">
                <a:solidFill>
                  <a:srgbClr val="486684"/>
                </a:solidFill>
                <a:latin typeface="Aptos"/>
              </a:rPr>
              <a:t>NEW EXPERIENCES</a:t>
            </a:r>
          </a:p>
        </p:txBody>
      </p:sp>
      <p:sp>
        <p:nvSpPr>
          <p:cNvPr id="6" name="TextBox 5"/>
          <p:cNvSpPr txBox="1"/>
          <p:nvPr/>
        </p:nvSpPr>
        <p:spPr>
          <a:xfrm>
            <a:off x="6629400" y="3349824"/>
            <a:ext cx="3749039" cy="640080"/>
          </a:xfrm>
          <a:prstGeom prst="rect">
            <a:avLst/>
          </a:prstGeom>
          <a:noFill/>
        </p:spPr>
        <p:txBody>
          <a:bodyPr wrap="square" anchor="t">
            <a:spAutoFit/>
          </a:bodyPr>
          <a:lstStyle/>
          <a:p>
            <a:pPr algn="ctr"/>
            <a:r>
              <a:rPr sz="2300" b="1">
                <a:solidFill>
                  <a:srgbClr val="486684"/>
                </a:solidFill>
                <a:latin typeface="Aptos"/>
              </a:rPr>
              <a:t>REPEATED PRACTICE</a:t>
            </a:r>
          </a:p>
        </p:txBody>
      </p:sp>
      <p:sp>
        <p:nvSpPr>
          <p:cNvPr id="7" name="TextBox 6"/>
          <p:cNvSpPr txBox="1"/>
          <p:nvPr/>
        </p:nvSpPr>
        <p:spPr>
          <a:xfrm>
            <a:off x="5623560" y="3304105"/>
            <a:ext cx="914400" cy="640080"/>
          </a:xfrm>
          <a:prstGeom prst="rect">
            <a:avLst/>
          </a:prstGeom>
          <a:noFill/>
        </p:spPr>
        <p:txBody>
          <a:bodyPr wrap="square" anchor="t">
            <a:spAutoFit/>
          </a:bodyPr>
          <a:lstStyle/>
          <a:p>
            <a:pPr algn="ctr"/>
            <a:r>
              <a:rPr sz="3000" b="1">
                <a:solidFill>
                  <a:srgbClr val="AD5D37"/>
                </a:solidFill>
                <a:latin typeface="Aptos"/>
              </a:rPr>
              <a:t>+</a:t>
            </a:r>
          </a:p>
        </p:txBody>
      </p:sp>
      <p:pic>
        <p:nvPicPr>
          <p:cNvPr id="10" name="Picture 9">
            <a:extLst>
              <a:ext uri="{FF2B5EF4-FFF2-40B4-BE49-F238E27FC236}">
                <a16:creationId xmlns:a16="http://schemas.microsoft.com/office/drawing/2014/main" id="{6BA9AA0A-7FF6-C488-B934-C81C6A166AEE}"/>
              </a:ext>
            </a:extLst>
          </p:cNvPr>
          <p:cNvPicPr>
            <a:picLocks noChangeAspect="1"/>
          </p:cNvPicPr>
          <p:nvPr/>
        </p:nvPicPr>
        <p:blipFill>
          <a:blip r:embed="rId3"/>
          <a:srcRect t="53056" r="63914"/>
          <a:stretch>
            <a:fillRect/>
          </a:stretch>
        </p:blipFill>
        <p:spPr>
          <a:xfrm>
            <a:off x="4678445" y="4063556"/>
            <a:ext cx="2835110" cy="245875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0080" y="1865376"/>
            <a:ext cx="10789920" cy="640080"/>
          </a:xfrm>
          <a:prstGeom prst="rect">
            <a:avLst/>
          </a:prstGeom>
          <a:noFill/>
        </p:spPr>
        <p:txBody>
          <a:bodyPr wrap="square" anchor="t">
            <a:spAutoFit/>
          </a:bodyPr>
          <a:lstStyle/>
          <a:p>
            <a:pPr algn="l"/>
            <a:r>
              <a:rPr sz="3100" b="1" dirty="0">
                <a:solidFill>
                  <a:srgbClr val="1F2326"/>
                </a:solidFill>
                <a:latin typeface="Aptos"/>
              </a:rPr>
              <a:t>Reprogramming takes experience.</a:t>
            </a:r>
          </a:p>
        </p:txBody>
      </p:sp>
      <p:sp>
        <p:nvSpPr>
          <p:cNvPr id="4" name="TextBox 3"/>
          <p:cNvSpPr txBox="1"/>
          <p:nvPr/>
        </p:nvSpPr>
        <p:spPr>
          <a:xfrm>
            <a:off x="685800" y="2578608"/>
            <a:ext cx="5029200" cy="365760"/>
          </a:xfrm>
          <a:prstGeom prst="rect">
            <a:avLst/>
          </a:prstGeom>
          <a:noFill/>
        </p:spPr>
        <p:txBody>
          <a:bodyPr wrap="square" anchor="t">
            <a:spAutoFit/>
          </a:bodyPr>
          <a:lstStyle/>
          <a:p>
            <a:pPr algn="ctr"/>
            <a:r>
              <a:rPr sz="1500" b="1" dirty="0">
                <a:solidFill>
                  <a:srgbClr val="AD5D37"/>
                </a:solidFill>
                <a:latin typeface="Aptos"/>
              </a:rPr>
              <a:t>OLD PROGRAMME</a:t>
            </a:r>
          </a:p>
        </p:txBody>
      </p:sp>
      <p:sp>
        <p:nvSpPr>
          <p:cNvPr id="5" name="TextBox 4"/>
          <p:cNvSpPr txBox="1"/>
          <p:nvPr/>
        </p:nvSpPr>
        <p:spPr>
          <a:xfrm>
            <a:off x="6355080" y="2578608"/>
            <a:ext cx="5029200" cy="365760"/>
          </a:xfrm>
          <a:prstGeom prst="rect">
            <a:avLst/>
          </a:prstGeom>
          <a:noFill/>
        </p:spPr>
        <p:txBody>
          <a:bodyPr wrap="square" anchor="t">
            <a:spAutoFit/>
          </a:bodyPr>
          <a:lstStyle/>
          <a:p>
            <a:pPr algn="ctr"/>
            <a:r>
              <a:rPr sz="1500" b="1">
                <a:solidFill>
                  <a:srgbClr val="486F57"/>
                </a:solidFill>
                <a:latin typeface="Aptos"/>
              </a:rPr>
              <a:t>NEW EXPERIENCES</a:t>
            </a:r>
          </a:p>
        </p:txBody>
      </p:sp>
      <p:sp>
        <p:nvSpPr>
          <p:cNvPr id="6" name="TextBox 5"/>
          <p:cNvSpPr txBox="1"/>
          <p:nvPr/>
        </p:nvSpPr>
        <p:spPr>
          <a:xfrm>
            <a:off x="1143000" y="3081528"/>
            <a:ext cx="4114800" cy="457200"/>
          </a:xfrm>
          <a:prstGeom prst="rect">
            <a:avLst/>
          </a:prstGeom>
          <a:noFill/>
        </p:spPr>
        <p:txBody>
          <a:bodyPr wrap="square" anchor="t">
            <a:spAutoFit/>
          </a:bodyPr>
          <a:lstStyle/>
          <a:p>
            <a:pPr algn="ctr"/>
            <a:r>
              <a:rPr sz="1900" b="0" dirty="0">
                <a:solidFill>
                  <a:srgbClr val="1F2326"/>
                </a:solidFill>
                <a:latin typeface="Aptos"/>
              </a:rPr>
              <a:t>Difficult work</a:t>
            </a:r>
          </a:p>
        </p:txBody>
      </p:sp>
      <p:sp>
        <p:nvSpPr>
          <p:cNvPr id="7" name="TextBox 6"/>
          <p:cNvSpPr txBox="1"/>
          <p:nvPr/>
        </p:nvSpPr>
        <p:spPr>
          <a:xfrm>
            <a:off x="2834640" y="3557016"/>
            <a:ext cx="731520" cy="320040"/>
          </a:xfrm>
          <a:prstGeom prst="rect">
            <a:avLst/>
          </a:prstGeom>
          <a:noFill/>
        </p:spPr>
        <p:txBody>
          <a:bodyPr wrap="square" anchor="t">
            <a:spAutoFit/>
          </a:bodyPr>
          <a:lstStyle/>
          <a:p>
            <a:pPr algn="ctr"/>
            <a:r>
              <a:rPr sz="2100" b="1" dirty="0">
                <a:solidFill>
                  <a:srgbClr val="5C6063"/>
                </a:solidFill>
                <a:latin typeface="Aptos"/>
              </a:rPr>
              <a:t>↓</a:t>
            </a:r>
          </a:p>
        </p:txBody>
      </p:sp>
      <p:sp>
        <p:nvSpPr>
          <p:cNvPr id="8" name="TextBox 7"/>
          <p:cNvSpPr txBox="1"/>
          <p:nvPr/>
        </p:nvSpPr>
        <p:spPr>
          <a:xfrm>
            <a:off x="1143000" y="3858768"/>
            <a:ext cx="4114800" cy="457200"/>
          </a:xfrm>
          <a:prstGeom prst="rect">
            <a:avLst/>
          </a:prstGeom>
          <a:noFill/>
        </p:spPr>
        <p:txBody>
          <a:bodyPr wrap="square" anchor="t">
            <a:spAutoFit/>
          </a:bodyPr>
          <a:lstStyle/>
          <a:p>
            <a:pPr algn="ctr"/>
            <a:r>
              <a:rPr sz="1900" b="1">
                <a:solidFill>
                  <a:srgbClr val="1F2326"/>
                </a:solidFill>
                <a:latin typeface="Aptos"/>
              </a:rPr>
              <a:t>“I can't do this.”</a:t>
            </a:r>
          </a:p>
        </p:txBody>
      </p:sp>
      <p:sp>
        <p:nvSpPr>
          <p:cNvPr id="9" name="TextBox 8"/>
          <p:cNvSpPr txBox="1"/>
          <p:nvPr/>
        </p:nvSpPr>
        <p:spPr>
          <a:xfrm>
            <a:off x="2834640" y="4334256"/>
            <a:ext cx="731520" cy="320040"/>
          </a:xfrm>
          <a:prstGeom prst="rect">
            <a:avLst/>
          </a:prstGeom>
          <a:noFill/>
        </p:spPr>
        <p:txBody>
          <a:bodyPr wrap="square" anchor="t">
            <a:spAutoFit/>
          </a:bodyPr>
          <a:lstStyle/>
          <a:p>
            <a:pPr algn="ctr"/>
            <a:r>
              <a:rPr sz="2100" b="1" dirty="0">
                <a:solidFill>
                  <a:srgbClr val="5C6063"/>
                </a:solidFill>
                <a:latin typeface="Aptos"/>
              </a:rPr>
              <a:t>↓</a:t>
            </a:r>
          </a:p>
        </p:txBody>
      </p:sp>
      <p:sp>
        <p:nvSpPr>
          <p:cNvPr id="10" name="TextBox 9"/>
          <p:cNvSpPr txBox="1"/>
          <p:nvPr/>
        </p:nvSpPr>
        <p:spPr>
          <a:xfrm>
            <a:off x="1143000" y="4636007"/>
            <a:ext cx="4114800" cy="457200"/>
          </a:xfrm>
          <a:prstGeom prst="rect">
            <a:avLst/>
          </a:prstGeom>
          <a:noFill/>
        </p:spPr>
        <p:txBody>
          <a:bodyPr wrap="square" anchor="t">
            <a:spAutoFit/>
          </a:bodyPr>
          <a:lstStyle/>
          <a:p>
            <a:pPr algn="ctr"/>
            <a:r>
              <a:rPr sz="1900" b="0" dirty="0">
                <a:solidFill>
                  <a:srgbClr val="1F2326"/>
                </a:solidFill>
                <a:latin typeface="Aptos"/>
              </a:rPr>
              <a:t>Avoid / refuse</a:t>
            </a:r>
          </a:p>
        </p:txBody>
      </p:sp>
      <p:sp>
        <p:nvSpPr>
          <p:cNvPr id="11" name="TextBox 10"/>
          <p:cNvSpPr txBox="1"/>
          <p:nvPr/>
        </p:nvSpPr>
        <p:spPr>
          <a:xfrm>
            <a:off x="2834640" y="5111496"/>
            <a:ext cx="731520" cy="320040"/>
          </a:xfrm>
          <a:prstGeom prst="rect">
            <a:avLst/>
          </a:prstGeom>
          <a:noFill/>
        </p:spPr>
        <p:txBody>
          <a:bodyPr wrap="square" anchor="t">
            <a:spAutoFit/>
          </a:bodyPr>
          <a:lstStyle/>
          <a:p>
            <a:pPr algn="ctr"/>
            <a:r>
              <a:rPr sz="2100" b="1" dirty="0">
                <a:solidFill>
                  <a:srgbClr val="5C6063"/>
                </a:solidFill>
                <a:latin typeface="Aptos"/>
              </a:rPr>
              <a:t>↓</a:t>
            </a:r>
          </a:p>
        </p:txBody>
      </p:sp>
      <p:sp>
        <p:nvSpPr>
          <p:cNvPr id="12" name="TextBox 11"/>
          <p:cNvSpPr txBox="1"/>
          <p:nvPr/>
        </p:nvSpPr>
        <p:spPr>
          <a:xfrm>
            <a:off x="1143000" y="5413247"/>
            <a:ext cx="4114800" cy="457200"/>
          </a:xfrm>
          <a:prstGeom prst="rect">
            <a:avLst/>
          </a:prstGeom>
          <a:noFill/>
        </p:spPr>
        <p:txBody>
          <a:bodyPr wrap="square" anchor="t">
            <a:spAutoFit/>
          </a:bodyPr>
          <a:lstStyle/>
          <a:p>
            <a:pPr algn="ctr"/>
            <a:r>
              <a:rPr sz="1900" b="0">
                <a:solidFill>
                  <a:srgbClr val="1F2326"/>
                </a:solidFill>
                <a:latin typeface="Aptos"/>
              </a:rPr>
              <a:t>Another difficult experience</a:t>
            </a:r>
          </a:p>
        </p:txBody>
      </p:sp>
      <p:sp>
        <p:nvSpPr>
          <p:cNvPr id="13" name="TextBox 12"/>
          <p:cNvSpPr txBox="1"/>
          <p:nvPr/>
        </p:nvSpPr>
        <p:spPr>
          <a:xfrm>
            <a:off x="6766560" y="2990087"/>
            <a:ext cx="4206240" cy="438912"/>
          </a:xfrm>
          <a:prstGeom prst="rect">
            <a:avLst/>
          </a:prstGeom>
          <a:noFill/>
        </p:spPr>
        <p:txBody>
          <a:bodyPr wrap="square" anchor="t">
            <a:spAutoFit/>
          </a:bodyPr>
          <a:lstStyle/>
          <a:p>
            <a:pPr algn="ctr"/>
            <a:r>
              <a:rPr sz="1900" b="0" dirty="0">
                <a:solidFill>
                  <a:srgbClr val="1F2326"/>
                </a:solidFill>
                <a:latin typeface="Aptos"/>
              </a:rPr>
              <a:t>Difficult work</a:t>
            </a:r>
          </a:p>
        </p:txBody>
      </p:sp>
      <p:sp>
        <p:nvSpPr>
          <p:cNvPr id="14" name="TextBox 13"/>
          <p:cNvSpPr txBox="1"/>
          <p:nvPr/>
        </p:nvSpPr>
        <p:spPr>
          <a:xfrm>
            <a:off x="8503920" y="3383280"/>
            <a:ext cx="731520" cy="292608"/>
          </a:xfrm>
          <a:prstGeom prst="rect">
            <a:avLst/>
          </a:prstGeom>
          <a:noFill/>
        </p:spPr>
        <p:txBody>
          <a:bodyPr wrap="square" anchor="t">
            <a:spAutoFit/>
          </a:bodyPr>
          <a:lstStyle/>
          <a:p>
            <a:pPr algn="ctr"/>
            <a:r>
              <a:rPr sz="2000" b="1" dirty="0">
                <a:solidFill>
                  <a:srgbClr val="5C6063"/>
                </a:solidFill>
                <a:latin typeface="Aptos"/>
              </a:rPr>
              <a:t>↓</a:t>
            </a:r>
          </a:p>
        </p:txBody>
      </p:sp>
      <p:sp>
        <p:nvSpPr>
          <p:cNvPr id="15" name="TextBox 14"/>
          <p:cNvSpPr txBox="1"/>
          <p:nvPr/>
        </p:nvSpPr>
        <p:spPr>
          <a:xfrm>
            <a:off x="6766560" y="3675888"/>
            <a:ext cx="4206240" cy="438912"/>
          </a:xfrm>
          <a:prstGeom prst="rect">
            <a:avLst/>
          </a:prstGeom>
          <a:noFill/>
        </p:spPr>
        <p:txBody>
          <a:bodyPr wrap="square" anchor="t">
            <a:spAutoFit/>
          </a:bodyPr>
          <a:lstStyle/>
          <a:p>
            <a:pPr algn="ctr"/>
            <a:r>
              <a:rPr sz="1900" b="0">
                <a:solidFill>
                  <a:srgbClr val="1F2326"/>
                </a:solidFill>
                <a:latin typeface="Aptos"/>
              </a:rPr>
              <a:t>Adult notices and supports</a:t>
            </a:r>
          </a:p>
        </p:txBody>
      </p:sp>
      <p:sp>
        <p:nvSpPr>
          <p:cNvPr id="16" name="TextBox 15"/>
          <p:cNvSpPr txBox="1"/>
          <p:nvPr/>
        </p:nvSpPr>
        <p:spPr>
          <a:xfrm>
            <a:off x="8503920" y="4069080"/>
            <a:ext cx="731520" cy="292608"/>
          </a:xfrm>
          <a:prstGeom prst="rect">
            <a:avLst/>
          </a:prstGeom>
          <a:noFill/>
        </p:spPr>
        <p:txBody>
          <a:bodyPr wrap="square" anchor="t">
            <a:spAutoFit/>
          </a:bodyPr>
          <a:lstStyle/>
          <a:p>
            <a:pPr algn="ctr"/>
            <a:r>
              <a:rPr sz="2000" b="1">
                <a:solidFill>
                  <a:srgbClr val="5C6063"/>
                </a:solidFill>
                <a:latin typeface="Aptos"/>
              </a:rPr>
              <a:t>↓</a:t>
            </a:r>
          </a:p>
        </p:txBody>
      </p:sp>
      <p:sp>
        <p:nvSpPr>
          <p:cNvPr id="17" name="TextBox 16"/>
          <p:cNvSpPr txBox="1"/>
          <p:nvPr/>
        </p:nvSpPr>
        <p:spPr>
          <a:xfrm>
            <a:off x="6766560" y="4361688"/>
            <a:ext cx="4206240" cy="438912"/>
          </a:xfrm>
          <a:prstGeom prst="rect">
            <a:avLst/>
          </a:prstGeom>
          <a:noFill/>
        </p:spPr>
        <p:txBody>
          <a:bodyPr wrap="square" anchor="t">
            <a:spAutoFit/>
          </a:bodyPr>
          <a:lstStyle/>
          <a:p>
            <a:pPr algn="ctr"/>
            <a:r>
              <a:rPr sz="1900" b="0">
                <a:solidFill>
                  <a:srgbClr val="1F2326"/>
                </a:solidFill>
                <a:latin typeface="Aptos"/>
              </a:rPr>
              <a:t>Practise asking for help</a:t>
            </a:r>
          </a:p>
        </p:txBody>
      </p:sp>
      <p:sp>
        <p:nvSpPr>
          <p:cNvPr id="18" name="TextBox 17"/>
          <p:cNvSpPr txBox="1"/>
          <p:nvPr/>
        </p:nvSpPr>
        <p:spPr>
          <a:xfrm>
            <a:off x="8503920" y="4754880"/>
            <a:ext cx="731520" cy="292608"/>
          </a:xfrm>
          <a:prstGeom prst="rect">
            <a:avLst/>
          </a:prstGeom>
          <a:noFill/>
        </p:spPr>
        <p:txBody>
          <a:bodyPr wrap="square" anchor="t">
            <a:spAutoFit/>
          </a:bodyPr>
          <a:lstStyle/>
          <a:p>
            <a:pPr algn="ctr"/>
            <a:r>
              <a:rPr sz="2000" b="1" dirty="0">
                <a:solidFill>
                  <a:srgbClr val="5C6063"/>
                </a:solidFill>
                <a:latin typeface="Aptos"/>
              </a:rPr>
              <a:t>↓</a:t>
            </a:r>
          </a:p>
        </p:txBody>
      </p:sp>
      <p:sp>
        <p:nvSpPr>
          <p:cNvPr id="19" name="TextBox 18"/>
          <p:cNvSpPr txBox="1"/>
          <p:nvPr/>
        </p:nvSpPr>
        <p:spPr>
          <a:xfrm>
            <a:off x="6766560" y="5047488"/>
            <a:ext cx="4206240" cy="438912"/>
          </a:xfrm>
          <a:prstGeom prst="rect">
            <a:avLst/>
          </a:prstGeom>
          <a:noFill/>
        </p:spPr>
        <p:txBody>
          <a:bodyPr wrap="square" anchor="t">
            <a:spAutoFit/>
          </a:bodyPr>
          <a:lstStyle/>
          <a:p>
            <a:pPr algn="ctr"/>
            <a:r>
              <a:rPr sz="1900" b="0" dirty="0">
                <a:solidFill>
                  <a:srgbClr val="1F2326"/>
                </a:solidFill>
                <a:latin typeface="Aptos"/>
              </a:rPr>
              <a:t>Experiences success</a:t>
            </a:r>
          </a:p>
        </p:txBody>
      </p:sp>
      <p:sp>
        <p:nvSpPr>
          <p:cNvPr id="20" name="TextBox 19"/>
          <p:cNvSpPr txBox="1"/>
          <p:nvPr/>
        </p:nvSpPr>
        <p:spPr>
          <a:xfrm>
            <a:off x="8503920" y="5440680"/>
            <a:ext cx="731520" cy="292608"/>
          </a:xfrm>
          <a:prstGeom prst="rect">
            <a:avLst/>
          </a:prstGeom>
          <a:noFill/>
        </p:spPr>
        <p:txBody>
          <a:bodyPr wrap="square" anchor="t">
            <a:spAutoFit/>
          </a:bodyPr>
          <a:lstStyle/>
          <a:p>
            <a:pPr algn="ctr"/>
            <a:r>
              <a:rPr sz="2000" b="1" dirty="0">
                <a:solidFill>
                  <a:srgbClr val="5C6063"/>
                </a:solidFill>
                <a:latin typeface="Aptos"/>
              </a:rPr>
              <a:t>↓</a:t>
            </a:r>
          </a:p>
        </p:txBody>
      </p:sp>
      <p:sp>
        <p:nvSpPr>
          <p:cNvPr id="21" name="TextBox 20"/>
          <p:cNvSpPr txBox="1"/>
          <p:nvPr/>
        </p:nvSpPr>
        <p:spPr>
          <a:xfrm>
            <a:off x="6766560" y="5733288"/>
            <a:ext cx="4206240" cy="438912"/>
          </a:xfrm>
          <a:prstGeom prst="rect">
            <a:avLst/>
          </a:prstGeom>
          <a:noFill/>
        </p:spPr>
        <p:txBody>
          <a:bodyPr wrap="square" anchor="t">
            <a:spAutoFit/>
          </a:bodyPr>
          <a:lstStyle/>
          <a:p>
            <a:pPr algn="ctr"/>
            <a:r>
              <a:rPr sz="1900" b="1">
                <a:solidFill>
                  <a:srgbClr val="486684"/>
                </a:solidFill>
                <a:latin typeface="Aptos"/>
              </a:rPr>
              <a:t>REPEAT</a:t>
            </a:r>
          </a:p>
        </p:txBody>
      </p:sp>
      <p:sp>
        <p:nvSpPr>
          <p:cNvPr id="22" name="TextBox 21"/>
          <p:cNvSpPr txBox="1"/>
          <p:nvPr/>
        </p:nvSpPr>
        <p:spPr>
          <a:xfrm>
            <a:off x="685800" y="6274121"/>
            <a:ext cx="10698480" cy="384048"/>
          </a:xfrm>
          <a:prstGeom prst="rect">
            <a:avLst/>
          </a:prstGeom>
          <a:noFill/>
        </p:spPr>
        <p:txBody>
          <a:bodyPr wrap="square" anchor="t">
            <a:spAutoFit/>
          </a:bodyPr>
          <a:lstStyle/>
          <a:p>
            <a:pPr algn="ctr"/>
            <a:r>
              <a:rPr sz="1800" b="1" dirty="0">
                <a:solidFill>
                  <a:srgbClr val="486684"/>
                </a:solidFill>
                <a:latin typeface="Aptos"/>
              </a:rPr>
              <a:t>Over time: “I can ask for help.”  •  “Adults will help me.”  •  “I can get through this.”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500"/>
                                        <p:tgtEl>
                                          <p:spTgt spid="1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708813"/>
            <a:ext cx="10789920" cy="523220"/>
          </a:xfrm>
          <a:prstGeom prst="rect">
            <a:avLst/>
          </a:prstGeom>
          <a:noFill/>
        </p:spPr>
        <p:txBody>
          <a:bodyPr wrap="square" anchor="t">
            <a:spAutoFit/>
          </a:bodyPr>
          <a:lstStyle/>
          <a:p>
            <a:pPr algn="l"/>
            <a:r>
              <a:rPr sz="2800" b="1" dirty="0">
                <a:solidFill>
                  <a:srgbClr val="1F2326"/>
                </a:solidFill>
                <a:latin typeface="Aptos"/>
              </a:rPr>
              <a:t>If we want it stored, children need opportunities to </a:t>
            </a:r>
            <a:r>
              <a:rPr sz="2800" b="1" dirty="0" err="1">
                <a:solidFill>
                  <a:srgbClr val="1F2326"/>
                </a:solidFill>
                <a:latin typeface="Aptos"/>
              </a:rPr>
              <a:t>practise</a:t>
            </a:r>
            <a:r>
              <a:rPr sz="2800" b="1" dirty="0">
                <a:solidFill>
                  <a:srgbClr val="1F2326"/>
                </a:solidFill>
                <a:latin typeface="Aptos"/>
              </a:rPr>
              <a:t> it.</a:t>
            </a:r>
          </a:p>
        </p:txBody>
      </p:sp>
      <p:sp>
        <p:nvSpPr>
          <p:cNvPr id="4" name="Rounded Rectangle 3"/>
          <p:cNvSpPr/>
          <p:nvPr/>
        </p:nvSpPr>
        <p:spPr>
          <a:xfrm>
            <a:off x="777240" y="2787805"/>
            <a:ext cx="2423160" cy="868680"/>
          </a:xfrm>
          <a:prstGeom prst="roundRect">
            <a:avLst/>
          </a:prstGeom>
          <a:solidFill>
            <a:srgbClr val="F5F5F2"/>
          </a:solidFill>
          <a:ln>
            <a:solidFill>
              <a:srgbClr val="48668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dirty="0">
                <a:solidFill>
                  <a:srgbClr val="1F2326"/>
                </a:solidFill>
                <a:latin typeface="Aptos"/>
              </a:rPr>
              <a:t>Ask for help</a:t>
            </a:r>
          </a:p>
        </p:txBody>
      </p:sp>
      <p:sp>
        <p:nvSpPr>
          <p:cNvPr id="5" name="Rounded Rectangle 4"/>
          <p:cNvSpPr/>
          <p:nvPr/>
        </p:nvSpPr>
        <p:spPr>
          <a:xfrm>
            <a:off x="3593592" y="2787805"/>
            <a:ext cx="2423160" cy="868680"/>
          </a:xfrm>
          <a:prstGeom prst="roundRect">
            <a:avLst/>
          </a:prstGeom>
          <a:solidFill>
            <a:srgbClr val="F5F5F2"/>
          </a:solidFill>
          <a:ln>
            <a:solidFill>
              <a:srgbClr val="48668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F2326"/>
                </a:solidFill>
                <a:latin typeface="Aptos"/>
              </a:rPr>
              <a:t>Cope with mistakes</a:t>
            </a:r>
          </a:p>
        </p:txBody>
      </p:sp>
      <p:sp>
        <p:nvSpPr>
          <p:cNvPr id="6" name="Rounded Rectangle 5"/>
          <p:cNvSpPr/>
          <p:nvPr/>
        </p:nvSpPr>
        <p:spPr>
          <a:xfrm>
            <a:off x="6409944" y="2787805"/>
            <a:ext cx="2423160" cy="868680"/>
          </a:xfrm>
          <a:prstGeom prst="roundRect">
            <a:avLst/>
          </a:prstGeom>
          <a:solidFill>
            <a:srgbClr val="F5F5F2"/>
          </a:solidFill>
          <a:ln>
            <a:solidFill>
              <a:srgbClr val="48668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F2326"/>
                </a:solidFill>
                <a:latin typeface="Aptos"/>
              </a:rPr>
              <a:t>Notice how they feel</a:t>
            </a:r>
          </a:p>
        </p:txBody>
      </p:sp>
      <p:sp>
        <p:nvSpPr>
          <p:cNvPr id="7" name="Rounded Rectangle 6"/>
          <p:cNvSpPr/>
          <p:nvPr/>
        </p:nvSpPr>
        <p:spPr>
          <a:xfrm>
            <a:off x="9246368" y="2796949"/>
            <a:ext cx="2423160" cy="868680"/>
          </a:xfrm>
          <a:prstGeom prst="roundRect">
            <a:avLst/>
          </a:prstGeom>
          <a:solidFill>
            <a:srgbClr val="F5F5F2"/>
          </a:solidFill>
          <a:ln>
            <a:solidFill>
              <a:srgbClr val="48668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F2326"/>
                </a:solidFill>
                <a:latin typeface="Aptos"/>
              </a:rPr>
              <a:t>Use a regulation strategy</a:t>
            </a:r>
          </a:p>
        </p:txBody>
      </p:sp>
      <p:sp>
        <p:nvSpPr>
          <p:cNvPr id="8" name="Rounded Rectangle 7"/>
          <p:cNvSpPr/>
          <p:nvPr/>
        </p:nvSpPr>
        <p:spPr>
          <a:xfrm>
            <a:off x="777240" y="4113685"/>
            <a:ext cx="2423160" cy="868680"/>
          </a:xfrm>
          <a:prstGeom prst="roundRect">
            <a:avLst/>
          </a:prstGeom>
          <a:solidFill>
            <a:srgbClr val="F5F5F2"/>
          </a:solidFill>
          <a:ln>
            <a:solidFill>
              <a:srgbClr val="48668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F2326"/>
                </a:solidFill>
                <a:latin typeface="Aptos"/>
              </a:rPr>
              <a:t>Manage frustration</a:t>
            </a:r>
          </a:p>
        </p:txBody>
      </p:sp>
      <p:sp>
        <p:nvSpPr>
          <p:cNvPr id="9" name="Rounded Rectangle 8"/>
          <p:cNvSpPr/>
          <p:nvPr/>
        </p:nvSpPr>
        <p:spPr>
          <a:xfrm>
            <a:off x="3593592" y="4113685"/>
            <a:ext cx="2423160" cy="868680"/>
          </a:xfrm>
          <a:prstGeom prst="roundRect">
            <a:avLst/>
          </a:prstGeom>
          <a:solidFill>
            <a:srgbClr val="F5F5F2"/>
          </a:solidFill>
          <a:ln>
            <a:solidFill>
              <a:srgbClr val="48668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F2326"/>
                </a:solidFill>
                <a:latin typeface="Aptos"/>
              </a:rPr>
              <a:t>Return after something goes wrong</a:t>
            </a:r>
          </a:p>
        </p:txBody>
      </p:sp>
      <p:sp>
        <p:nvSpPr>
          <p:cNvPr id="10" name="Rounded Rectangle 9"/>
          <p:cNvSpPr/>
          <p:nvPr/>
        </p:nvSpPr>
        <p:spPr>
          <a:xfrm>
            <a:off x="6409944" y="4113685"/>
            <a:ext cx="2423160" cy="868680"/>
          </a:xfrm>
          <a:prstGeom prst="roundRect">
            <a:avLst/>
          </a:prstGeom>
          <a:solidFill>
            <a:srgbClr val="F5F5F2"/>
          </a:solidFill>
          <a:ln>
            <a:solidFill>
              <a:srgbClr val="48668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F2326"/>
                </a:solidFill>
                <a:latin typeface="Aptos"/>
              </a:rPr>
              <a:t>Repair</a:t>
            </a:r>
          </a:p>
        </p:txBody>
      </p:sp>
      <p:sp>
        <p:nvSpPr>
          <p:cNvPr id="11" name="Rounded Rectangle 10"/>
          <p:cNvSpPr/>
          <p:nvPr/>
        </p:nvSpPr>
        <p:spPr>
          <a:xfrm>
            <a:off x="9246368" y="4122606"/>
            <a:ext cx="2423160" cy="868680"/>
          </a:xfrm>
          <a:prstGeom prst="roundRect">
            <a:avLst/>
          </a:prstGeom>
          <a:solidFill>
            <a:srgbClr val="F5F5F2"/>
          </a:solidFill>
          <a:ln>
            <a:solidFill>
              <a:srgbClr val="48668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F2326"/>
                </a:solidFill>
                <a:latin typeface="Aptos"/>
              </a:rPr>
              <a:t>Try again</a:t>
            </a:r>
          </a:p>
        </p:txBody>
      </p:sp>
      <p:sp>
        <p:nvSpPr>
          <p:cNvPr id="12" name="TextBox 11"/>
          <p:cNvSpPr txBox="1"/>
          <p:nvPr/>
        </p:nvSpPr>
        <p:spPr>
          <a:xfrm>
            <a:off x="1216152" y="5439342"/>
            <a:ext cx="9601200" cy="830997"/>
          </a:xfrm>
          <a:prstGeom prst="rect">
            <a:avLst/>
          </a:prstGeom>
          <a:noFill/>
        </p:spPr>
        <p:txBody>
          <a:bodyPr wrap="square" anchor="t">
            <a:spAutoFit/>
          </a:bodyPr>
          <a:lstStyle/>
          <a:p>
            <a:pPr algn="ctr"/>
            <a:r>
              <a:rPr sz="2400" b="1" dirty="0">
                <a:solidFill>
                  <a:srgbClr val="486684"/>
                </a:solidFill>
                <a:latin typeface="Aptos"/>
              </a:rPr>
              <a:t>We </a:t>
            </a:r>
            <a:r>
              <a:rPr lang="en-GB" sz="2400" b="1" dirty="0">
                <a:solidFill>
                  <a:srgbClr val="486684"/>
                </a:solidFill>
                <a:latin typeface="Aptos"/>
              </a:rPr>
              <a:t>can’t</a:t>
            </a:r>
            <a:r>
              <a:rPr sz="2400" b="1" dirty="0">
                <a:solidFill>
                  <a:srgbClr val="486684"/>
                </a:solidFill>
                <a:latin typeface="Aptos"/>
              </a:rPr>
              <a:t> just expect these </a:t>
            </a:r>
            <a:r>
              <a:rPr sz="2400" b="1" dirty="0" err="1">
                <a:solidFill>
                  <a:srgbClr val="486684"/>
                </a:solidFill>
                <a:latin typeface="Aptos"/>
              </a:rPr>
              <a:t>behaviours</a:t>
            </a:r>
            <a:r>
              <a:rPr sz="2400" b="1" dirty="0">
                <a:solidFill>
                  <a:srgbClr val="486684"/>
                </a:solidFill>
                <a:latin typeface="Aptos"/>
              </a:rPr>
              <a:t>. </a:t>
            </a:r>
            <a:endParaRPr lang="en-GB" sz="2400" b="1" dirty="0">
              <a:solidFill>
                <a:srgbClr val="486684"/>
              </a:solidFill>
              <a:latin typeface="Aptos"/>
            </a:endParaRPr>
          </a:p>
          <a:p>
            <a:pPr algn="ctr"/>
            <a:r>
              <a:rPr sz="2400" b="1" dirty="0">
                <a:solidFill>
                  <a:srgbClr val="486684"/>
                </a:solidFill>
                <a:latin typeface="Aptos"/>
              </a:rPr>
              <a:t>We</a:t>
            </a:r>
            <a:r>
              <a:rPr lang="en-GB" sz="2400" b="1" dirty="0">
                <a:solidFill>
                  <a:srgbClr val="486684"/>
                </a:solidFill>
                <a:latin typeface="Aptos"/>
              </a:rPr>
              <a:t> need to</a:t>
            </a:r>
            <a:r>
              <a:rPr sz="2400" b="1" dirty="0">
                <a:solidFill>
                  <a:srgbClr val="486684"/>
                </a:solidFill>
                <a:latin typeface="Aptos"/>
              </a:rPr>
              <a:t> teach and </a:t>
            </a:r>
            <a:r>
              <a:rPr sz="2400" b="1" dirty="0" err="1">
                <a:solidFill>
                  <a:srgbClr val="486684"/>
                </a:solidFill>
                <a:latin typeface="Aptos"/>
              </a:rPr>
              <a:t>practise</a:t>
            </a:r>
            <a:r>
              <a:rPr sz="2400" b="1" dirty="0">
                <a:solidFill>
                  <a:srgbClr val="486684"/>
                </a:solidFill>
                <a:latin typeface="Aptos"/>
              </a:rPr>
              <a:t>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6091" y="1441269"/>
            <a:ext cx="10789920" cy="640080"/>
          </a:xfrm>
          <a:prstGeom prst="rect">
            <a:avLst/>
          </a:prstGeom>
          <a:noFill/>
        </p:spPr>
        <p:txBody>
          <a:bodyPr wrap="square" anchor="t">
            <a:spAutoFit/>
          </a:bodyPr>
          <a:lstStyle/>
          <a:p>
            <a:pPr algn="l"/>
            <a:r>
              <a:rPr sz="3100" b="1" dirty="0">
                <a:solidFill>
                  <a:srgbClr val="1F2326"/>
                </a:solidFill>
                <a:latin typeface="Aptos"/>
              </a:rPr>
              <a:t>The Chimp Model</a:t>
            </a:r>
          </a:p>
        </p:txBody>
      </p:sp>
      <p:sp>
        <p:nvSpPr>
          <p:cNvPr id="4" name="Rounded Rectangle 3"/>
          <p:cNvSpPr/>
          <p:nvPr/>
        </p:nvSpPr>
        <p:spPr>
          <a:xfrm>
            <a:off x="594360" y="2423160"/>
            <a:ext cx="3429000" cy="3017520"/>
          </a:xfrm>
          <a:prstGeom prst="roundRect">
            <a:avLst/>
          </a:prstGeom>
          <a:solidFill>
            <a:srgbClr val="F5F5F2"/>
          </a:solidFill>
          <a:ln>
            <a:solidFill>
              <a:srgbClr val="AD5D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2011680"/>
            <a:ext cx="3063240" cy="411480"/>
          </a:xfrm>
          <a:prstGeom prst="rect">
            <a:avLst/>
          </a:prstGeom>
          <a:noFill/>
        </p:spPr>
        <p:txBody>
          <a:bodyPr wrap="square" anchor="t">
            <a:spAutoFit/>
          </a:bodyPr>
          <a:lstStyle/>
          <a:p>
            <a:pPr algn="ctr"/>
            <a:r>
              <a:rPr sz="2000" b="1">
                <a:solidFill>
                  <a:srgbClr val="AD5D37"/>
                </a:solidFill>
                <a:latin typeface="Aptos"/>
              </a:rPr>
              <a:t>CHIMP</a:t>
            </a:r>
          </a:p>
        </p:txBody>
      </p:sp>
      <p:sp>
        <p:nvSpPr>
          <p:cNvPr id="6" name="TextBox 5"/>
          <p:cNvSpPr txBox="1"/>
          <p:nvPr/>
        </p:nvSpPr>
        <p:spPr>
          <a:xfrm>
            <a:off x="822960" y="2743200"/>
            <a:ext cx="2971800" cy="731520"/>
          </a:xfrm>
          <a:prstGeom prst="rect">
            <a:avLst/>
          </a:prstGeom>
          <a:noFill/>
        </p:spPr>
        <p:txBody>
          <a:bodyPr wrap="square" anchor="t">
            <a:spAutoFit/>
          </a:bodyPr>
          <a:lstStyle/>
          <a:p>
            <a:pPr algn="ctr"/>
            <a:r>
              <a:rPr sz="1800" b="1">
                <a:solidFill>
                  <a:srgbClr val="1F2326"/>
                </a:solidFill>
                <a:latin typeface="Aptos"/>
              </a:rPr>
              <a:t>Fast • emotional • protective</a:t>
            </a:r>
          </a:p>
        </p:txBody>
      </p:sp>
      <p:sp>
        <p:nvSpPr>
          <p:cNvPr id="7" name="TextBox 6"/>
          <p:cNvSpPr txBox="1"/>
          <p:nvPr/>
        </p:nvSpPr>
        <p:spPr>
          <a:xfrm>
            <a:off x="822960" y="3794760"/>
            <a:ext cx="2971800" cy="594360"/>
          </a:xfrm>
          <a:prstGeom prst="rect">
            <a:avLst/>
          </a:prstGeom>
          <a:noFill/>
        </p:spPr>
        <p:txBody>
          <a:bodyPr wrap="square" anchor="t">
            <a:spAutoFit/>
          </a:bodyPr>
          <a:lstStyle/>
          <a:p>
            <a:pPr algn="ctr"/>
            <a:r>
              <a:rPr sz="1700" b="0">
                <a:solidFill>
                  <a:srgbClr val="5C6063"/>
                </a:solidFill>
                <a:latin typeface="Aptos"/>
              </a:rPr>
              <a:t>How I feel and react</a:t>
            </a:r>
          </a:p>
        </p:txBody>
      </p:sp>
      <p:sp>
        <p:nvSpPr>
          <p:cNvPr id="8" name="Rounded Rectangle 7"/>
          <p:cNvSpPr/>
          <p:nvPr/>
        </p:nvSpPr>
        <p:spPr>
          <a:xfrm>
            <a:off x="4416552" y="2423160"/>
            <a:ext cx="3429000" cy="3017520"/>
          </a:xfrm>
          <a:prstGeom prst="roundRect">
            <a:avLst/>
          </a:prstGeom>
          <a:solidFill>
            <a:srgbClr val="F5F5F2"/>
          </a:solidFill>
          <a:ln>
            <a:solidFill>
              <a:srgbClr val="486F5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599432" y="2011680"/>
            <a:ext cx="3063240" cy="411480"/>
          </a:xfrm>
          <a:prstGeom prst="rect">
            <a:avLst/>
          </a:prstGeom>
          <a:noFill/>
        </p:spPr>
        <p:txBody>
          <a:bodyPr wrap="square" anchor="t">
            <a:spAutoFit/>
          </a:bodyPr>
          <a:lstStyle/>
          <a:p>
            <a:pPr algn="ctr"/>
            <a:r>
              <a:rPr sz="2000" b="1">
                <a:solidFill>
                  <a:srgbClr val="486F57"/>
                </a:solidFill>
                <a:latin typeface="Aptos"/>
              </a:rPr>
              <a:t>HUMAN</a:t>
            </a:r>
          </a:p>
        </p:txBody>
      </p:sp>
      <p:sp>
        <p:nvSpPr>
          <p:cNvPr id="10" name="TextBox 9"/>
          <p:cNvSpPr txBox="1"/>
          <p:nvPr/>
        </p:nvSpPr>
        <p:spPr>
          <a:xfrm>
            <a:off x="4645152" y="2743200"/>
            <a:ext cx="2971800" cy="731520"/>
          </a:xfrm>
          <a:prstGeom prst="rect">
            <a:avLst/>
          </a:prstGeom>
          <a:noFill/>
        </p:spPr>
        <p:txBody>
          <a:bodyPr wrap="square" anchor="t">
            <a:spAutoFit/>
          </a:bodyPr>
          <a:lstStyle/>
          <a:p>
            <a:pPr algn="ctr"/>
            <a:r>
              <a:rPr sz="1800" b="1">
                <a:solidFill>
                  <a:srgbClr val="1F2326"/>
                </a:solidFill>
                <a:latin typeface="Aptos"/>
              </a:rPr>
              <a:t>Deliberate • reflective • reasoning</a:t>
            </a:r>
          </a:p>
        </p:txBody>
      </p:sp>
      <p:sp>
        <p:nvSpPr>
          <p:cNvPr id="11" name="TextBox 10"/>
          <p:cNvSpPr txBox="1"/>
          <p:nvPr/>
        </p:nvSpPr>
        <p:spPr>
          <a:xfrm>
            <a:off x="4645152" y="3794760"/>
            <a:ext cx="2971800" cy="594360"/>
          </a:xfrm>
          <a:prstGeom prst="rect">
            <a:avLst/>
          </a:prstGeom>
          <a:noFill/>
        </p:spPr>
        <p:txBody>
          <a:bodyPr wrap="square" anchor="t">
            <a:spAutoFit/>
          </a:bodyPr>
          <a:lstStyle/>
          <a:p>
            <a:pPr algn="ctr"/>
            <a:r>
              <a:rPr sz="1700" b="0">
                <a:solidFill>
                  <a:srgbClr val="5C6063"/>
                </a:solidFill>
                <a:latin typeface="Aptos"/>
              </a:rPr>
              <a:t>How I think and choose</a:t>
            </a:r>
          </a:p>
        </p:txBody>
      </p:sp>
      <p:sp>
        <p:nvSpPr>
          <p:cNvPr id="12" name="Rounded Rectangle 11"/>
          <p:cNvSpPr/>
          <p:nvPr/>
        </p:nvSpPr>
        <p:spPr>
          <a:xfrm>
            <a:off x="8238744" y="2423160"/>
            <a:ext cx="3429000" cy="3017520"/>
          </a:xfrm>
          <a:prstGeom prst="roundRect">
            <a:avLst/>
          </a:prstGeom>
          <a:solidFill>
            <a:srgbClr val="F5F5F2"/>
          </a:solidFill>
          <a:ln>
            <a:solidFill>
              <a:srgbClr val="48668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421624" y="2011680"/>
            <a:ext cx="3063240" cy="411480"/>
          </a:xfrm>
          <a:prstGeom prst="rect">
            <a:avLst/>
          </a:prstGeom>
          <a:noFill/>
        </p:spPr>
        <p:txBody>
          <a:bodyPr wrap="square" anchor="t">
            <a:spAutoFit/>
          </a:bodyPr>
          <a:lstStyle/>
          <a:p>
            <a:pPr algn="ctr"/>
            <a:r>
              <a:rPr sz="2000" b="1">
                <a:solidFill>
                  <a:srgbClr val="486684"/>
                </a:solidFill>
                <a:latin typeface="Aptos"/>
              </a:rPr>
              <a:t>COMPUTER</a:t>
            </a:r>
          </a:p>
        </p:txBody>
      </p:sp>
      <p:sp>
        <p:nvSpPr>
          <p:cNvPr id="14" name="TextBox 13"/>
          <p:cNvSpPr txBox="1"/>
          <p:nvPr/>
        </p:nvSpPr>
        <p:spPr>
          <a:xfrm>
            <a:off x="8467344" y="2743200"/>
            <a:ext cx="2971800" cy="731520"/>
          </a:xfrm>
          <a:prstGeom prst="rect">
            <a:avLst/>
          </a:prstGeom>
          <a:noFill/>
        </p:spPr>
        <p:txBody>
          <a:bodyPr wrap="square" anchor="t">
            <a:spAutoFit/>
          </a:bodyPr>
          <a:lstStyle/>
          <a:p>
            <a:pPr algn="ctr"/>
            <a:r>
              <a:rPr sz="1800" b="1">
                <a:solidFill>
                  <a:srgbClr val="1F2326"/>
                </a:solidFill>
                <a:latin typeface="Aptos"/>
              </a:rPr>
              <a:t>Stored • learned • automatic</a:t>
            </a:r>
          </a:p>
        </p:txBody>
      </p:sp>
      <p:sp>
        <p:nvSpPr>
          <p:cNvPr id="15" name="TextBox 14"/>
          <p:cNvSpPr txBox="1"/>
          <p:nvPr/>
        </p:nvSpPr>
        <p:spPr>
          <a:xfrm>
            <a:off x="8467344" y="3794760"/>
            <a:ext cx="2971800" cy="594360"/>
          </a:xfrm>
          <a:prstGeom prst="rect">
            <a:avLst/>
          </a:prstGeom>
          <a:noFill/>
        </p:spPr>
        <p:txBody>
          <a:bodyPr wrap="square" anchor="t">
            <a:spAutoFit/>
          </a:bodyPr>
          <a:lstStyle/>
          <a:p>
            <a:pPr algn="ctr"/>
            <a:r>
              <a:rPr sz="1700" b="0">
                <a:solidFill>
                  <a:srgbClr val="5C6063"/>
                </a:solidFill>
                <a:latin typeface="Aptos"/>
              </a:rPr>
              <a:t>What I've learned from experience</a:t>
            </a:r>
          </a:p>
        </p:txBody>
      </p:sp>
      <p:sp>
        <p:nvSpPr>
          <p:cNvPr id="16" name="TextBox 15"/>
          <p:cNvSpPr txBox="1"/>
          <p:nvPr/>
        </p:nvSpPr>
        <p:spPr>
          <a:xfrm>
            <a:off x="731520" y="6172200"/>
            <a:ext cx="10698480" cy="384048"/>
          </a:xfrm>
          <a:prstGeom prst="rect">
            <a:avLst/>
          </a:prstGeom>
          <a:noFill/>
        </p:spPr>
        <p:txBody>
          <a:bodyPr wrap="square" anchor="t">
            <a:spAutoFit/>
          </a:bodyPr>
          <a:lstStyle/>
          <a:p>
            <a:pPr algn="ctr"/>
            <a:r>
              <a:rPr sz="1800" b="1">
                <a:solidFill>
                  <a:srgbClr val="486684"/>
                </a:solidFill>
                <a:latin typeface="Aptos"/>
              </a:rPr>
              <a:t>All three can influence what happens next.</a:t>
            </a:r>
          </a:p>
        </p:txBody>
      </p:sp>
      <p:pic>
        <p:nvPicPr>
          <p:cNvPr id="18" name="Picture 17">
            <a:extLst>
              <a:ext uri="{FF2B5EF4-FFF2-40B4-BE49-F238E27FC236}">
                <a16:creationId xmlns:a16="http://schemas.microsoft.com/office/drawing/2014/main" id="{608E10EC-F831-02D1-2FEA-11684E3F5B05}"/>
              </a:ext>
            </a:extLst>
          </p:cNvPr>
          <p:cNvPicPr>
            <a:picLocks noChangeAspect="1"/>
          </p:cNvPicPr>
          <p:nvPr/>
        </p:nvPicPr>
        <p:blipFill>
          <a:blip r:embed="rId3"/>
          <a:srcRect t="53056" r="63914"/>
          <a:stretch>
            <a:fillRect/>
          </a:stretch>
        </p:blipFill>
        <p:spPr>
          <a:xfrm>
            <a:off x="9416125" y="4490759"/>
            <a:ext cx="1074238" cy="931633"/>
          </a:xfrm>
          <a:prstGeom prst="rect">
            <a:avLst/>
          </a:prstGeom>
        </p:spPr>
      </p:pic>
      <p:pic>
        <p:nvPicPr>
          <p:cNvPr id="19" name="Picture 18">
            <a:extLst>
              <a:ext uri="{FF2B5EF4-FFF2-40B4-BE49-F238E27FC236}">
                <a16:creationId xmlns:a16="http://schemas.microsoft.com/office/drawing/2014/main" id="{B38B53DC-E3C5-C86B-2FFF-305AB364861C}"/>
              </a:ext>
            </a:extLst>
          </p:cNvPr>
          <p:cNvPicPr>
            <a:picLocks noChangeAspect="1"/>
          </p:cNvPicPr>
          <p:nvPr/>
        </p:nvPicPr>
        <p:blipFill>
          <a:blip r:embed="rId4"/>
          <a:srcRect/>
          <a:stretch>
            <a:fillRect/>
          </a:stretch>
        </p:blipFill>
        <p:spPr>
          <a:xfrm>
            <a:off x="1528813" y="4152583"/>
            <a:ext cx="1532699" cy="1269809"/>
          </a:xfrm>
          <a:prstGeom prst="rect">
            <a:avLst/>
          </a:prstGeom>
        </p:spPr>
      </p:pic>
      <p:pic>
        <p:nvPicPr>
          <p:cNvPr id="21" name="Picture 20">
            <a:extLst>
              <a:ext uri="{FF2B5EF4-FFF2-40B4-BE49-F238E27FC236}">
                <a16:creationId xmlns:a16="http://schemas.microsoft.com/office/drawing/2014/main" id="{935652C1-A6B3-96A0-7927-6B5F25FAA7DE}"/>
              </a:ext>
            </a:extLst>
          </p:cNvPr>
          <p:cNvPicPr>
            <a:picLocks noChangeAspect="1"/>
          </p:cNvPicPr>
          <p:nvPr/>
        </p:nvPicPr>
        <p:blipFill>
          <a:blip r:embed="rId5"/>
          <a:srcRect l="69852" r="2371" b="40926"/>
          <a:stretch>
            <a:fillRect/>
          </a:stretch>
        </p:blipFill>
        <p:spPr>
          <a:xfrm flipH="1">
            <a:off x="5632462" y="4080598"/>
            <a:ext cx="997179" cy="14137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6e6a2ee-f3df-489f-b4b8-e126df19d7b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AD7215160EAF44A8AC2568C58B73537" ma:contentTypeVersion="17" ma:contentTypeDescription="Create a new document." ma:contentTypeScope="" ma:versionID="8732fa2008ccb69b84c47b77945a61a1">
  <xsd:schema xmlns:xsd="http://www.w3.org/2001/XMLSchema" xmlns:xs="http://www.w3.org/2001/XMLSchema" xmlns:p="http://schemas.microsoft.com/office/2006/metadata/properties" xmlns:ns2="16e6a2ee-f3df-489f-b4b8-e126df19d7b0" xmlns:ns3="c8fad02d-1e35-40ca-82d6-67b29748fc7c" targetNamespace="http://schemas.microsoft.com/office/2006/metadata/properties" ma:root="true" ma:fieldsID="5d799771de79322a0858c289ed78f00e" ns2:_="" ns3:_="">
    <xsd:import namespace="16e6a2ee-f3df-489f-b4b8-e126df19d7b0"/>
    <xsd:import namespace="c8fad02d-1e35-40ca-82d6-67b29748fc7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e6a2ee-f3df-489f-b4b8-e126df19d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1be7bfe-32ee-4e76-a370-101bf82a255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8fad02d-1e35-40ca-82d6-67b29748fc7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9E98C41-0B84-4BA5-A60E-F8A7F9F79D0A}">
  <ds:schemaRefs>
    <ds:schemaRef ds:uri="http://schemas.microsoft.com/office/2006/metadata/properties"/>
    <ds:schemaRef ds:uri="http://schemas.microsoft.com/office/infopath/2007/PartnerControls"/>
    <ds:schemaRef ds:uri="16e6a2ee-f3df-489f-b4b8-e126df19d7b0"/>
  </ds:schemaRefs>
</ds:datastoreItem>
</file>

<file path=customXml/itemProps2.xml><?xml version="1.0" encoding="utf-8"?>
<ds:datastoreItem xmlns:ds="http://schemas.openxmlformats.org/officeDocument/2006/customXml" ds:itemID="{390609F8-25D3-469D-A8E0-B92CC9C73DB1}">
  <ds:schemaRefs>
    <ds:schemaRef ds:uri="http://schemas.microsoft.com/sharepoint/v3/contenttype/forms"/>
  </ds:schemaRefs>
</ds:datastoreItem>
</file>

<file path=customXml/itemProps3.xml><?xml version="1.0" encoding="utf-8"?>
<ds:datastoreItem xmlns:ds="http://schemas.openxmlformats.org/officeDocument/2006/customXml" ds:itemID="{7A9E2463-726A-4B1C-8E03-27B7D71901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e6a2ee-f3df-489f-b4b8-e126df19d7b0"/>
    <ds:schemaRef ds:uri="c8fad02d-1e35-40ca-82d6-67b29748fc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3992</TotalTime>
  <Words>1864</Words>
  <Application>Microsoft Office PowerPoint</Application>
  <PresentationFormat>Widescreen</PresentationFormat>
  <Paragraphs>221</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Sam Barnes</dc:creator>
  <cp:keywords/>
  <dc:description>generated using python-pptx</dc:description>
  <cp:lastModifiedBy>Sam Barnes</cp:lastModifiedBy>
  <cp:revision>11</cp:revision>
  <dcterms:created xsi:type="dcterms:W3CDTF">2013-01-27T09:14:16Z</dcterms:created>
  <dcterms:modified xsi:type="dcterms:W3CDTF">2026-10-09T07:51:32Z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0x010100FAD7215160EAF44A8AC2568C58B73537</vt:lpwstr>
  </property>
  <property fmtid="{D5CDD505-2E9C-101B-9397-08002B2CF9AE}" pid="3" name="MediaServiceImageTags">
    <vt:lpwstr/>
  </property>
</Properties>
</file>